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03" r:id="rId3"/>
  </p:sldMasterIdLst>
  <p:notesMasterIdLst>
    <p:notesMasterId r:id="rId34"/>
  </p:notesMasterIdLst>
  <p:sldIdLst>
    <p:sldId id="258" r:id="rId4"/>
    <p:sldId id="270" r:id="rId5"/>
    <p:sldId id="304" r:id="rId6"/>
    <p:sldId id="268" r:id="rId7"/>
    <p:sldId id="271" r:id="rId8"/>
    <p:sldId id="282" r:id="rId9"/>
    <p:sldId id="283" r:id="rId10"/>
    <p:sldId id="284" r:id="rId11"/>
    <p:sldId id="285" r:id="rId12"/>
    <p:sldId id="286" r:id="rId13"/>
    <p:sldId id="305" r:id="rId14"/>
    <p:sldId id="295" r:id="rId15"/>
    <p:sldId id="274" r:id="rId16"/>
    <p:sldId id="275" r:id="rId17"/>
    <p:sldId id="306" r:id="rId18"/>
    <p:sldId id="276" r:id="rId19"/>
    <p:sldId id="287" r:id="rId20"/>
    <p:sldId id="308" r:id="rId21"/>
    <p:sldId id="292" r:id="rId22"/>
    <p:sldId id="293" r:id="rId23"/>
    <p:sldId id="294" r:id="rId24"/>
    <p:sldId id="297" r:id="rId25"/>
    <p:sldId id="307" r:id="rId26"/>
    <p:sldId id="298" r:id="rId27"/>
    <p:sldId id="299" r:id="rId28"/>
    <p:sldId id="300" r:id="rId29"/>
    <p:sldId id="301" r:id="rId30"/>
    <p:sldId id="302" r:id="rId31"/>
    <p:sldId id="303" r:id="rId32"/>
    <p:sldId id="27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ua, Tania (NZ - Rotorua)" initials="MT(-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080" autoAdjust="0"/>
  </p:normalViewPr>
  <p:slideViewPr>
    <p:cSldViewPr snapToGrid="0" snapToObjects="1">
      <p:cViewPr varScale="1">
        <p:scale>
          <a:sx n="44" d="100"/>
          <a:sy n="44" d="100"/>
        </p:scale>
        <p:origin x="213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13T11:19:35.446" idx="1">
    <p:pos x="10" y="10"/>
    <p:text/>
    <p:extLst>
      <p:ext uri="{C676402C-5697-4E1C-873F-D02D1690AC5C}">
        <p15:threadingInfo xmlns:p15="http://schemas.microsoft.com/office/powerpoint/2012/main" timeZoneBias="-7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C4253-82FF-494C-8434-C73B488EF5B7}" type="datetimeFigureOut">
              <a:rPr lang="en-NZ" smtClean="0"/>
              <a:t>27/04/2018</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17726-71B3-46C4-8878-816AD7D770F7}" type="slidenum">
              <a:rPr lang="en-NZ" smtClean="0"/>
              <a:t>‹#›</a:t>
            </a:fld>
            <a:endParaRPr lang="en-NZ"/>
          </a:p>
        </p:txBody>
      </p:sp>
    </p:spTree>
    <p:extLst>
      <p:ext uri="{BB962C8B-B14F-4D97-AF65-F5344CB8AC3E}">
        <p14:creationId xmlns:p14="http://schemas.microsoft.com/office/powerpoint/2010/main" val="300567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u="sng" kern="1200" dirty="0" smtClean="0">
                <a:solidFill>
                  <a:schemeClr val="tx1"/>
                </a:solidFill>
                <a:effectLst/>
                <a:latin typeface="+mn-lt"/>
                <a:ea typeface="+mn-ea"/>
                <a:cs typeface="+mn-cs"/>
              </a:rPr>
              <a:t>Register</a:t>
            </a:r>
            <a:r>
              <a:rPr lang="en-NZ" sz="1200" b="0" i="0" u="none" kern="1200" baseline="0" dirty="0" smtClean="0">
                <a:solidFill>
                  <a:schemeClr val="tx1"/>
                </a:solidFill>
                <a:effectLst/>
                <a:latin typeface="+mn-lt"/>
                <a:ea typeface="+mn-ea"/>
                <a:cs typeface="+mn-cs"/>
              </a:rPr>
              <a:t> – At present there is no specific requirement when completing an application with Charities Services to designate the entity as a Maori 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u="sng" kern="1200" baseline="0" dirty="0" smtClean="0">
                <a:solidFill>
                  <a:schemeClr val="tx1"/>
                </a:solidFill>
                <a:effectLst/>
                <a:latin typeface="+mn-lt"/>
                <a:ea typeface="+mn-ea"/>
                <a:cs typeface="+mn-cs"/>
              </a:rPr>
              <a:t>Definition</a:t>
            </a:r>
            <a:r>
              <a:rPr lang="en-NZ" sz="1200" b="0" i="0" u="sng" kern="1200" baseline="0" dirty="0" smtClean="0">
                <a:solidFill>
                  <a:schemeClr val="tx1"/>
                </a:solidFill>
                <a:effectLst/>
                <a:latin typeface="+mn-lt"/>
                <a:ea typeface="+mn-ea"/>
                <a:cs typeface="+mn-cs"/>
              </a:rPr>
              <a:t> –</a:t>
            </a:r>
            <a:r>
              <a:rPr lang="en-NZ" sz="1200" b="0" i="0" u="none" kern="1200" baseline="0" dirty="0" smtClean="0">
                <a:solidFill>
                  <a:schemeClr val="tx1"/>
                </a:solidFill>
                <a:effectLst/>
                <a:latin typeface="+mn-lt"/>
                <a:ea typeface="+mn-ea"/>
                <a:cs typeface="+mn-cs"/>
              </a:rPr>
              <a:t> At the same time, how do you define what a Maori entity is? Is it an organisation whose primary beneficial base Is Maori? does benefiting one Maori 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u="none" kern="1200" baseline="0" dirty="0" smtClean="0">
                <a:solidFill>
                  <a:schemeClr val="tx1"/>
                </a:solidFill>
                <a:effectLst/>
                <a:latin typeface="+mn-lt"/>
                <a:ea typeface="+mn-ea"/>
                <a:cs typeface="+mn-cs"/>
              </a:rPr>
              <a:t>These are probably questions that Charities Services have had a difficulty in answering so has been put into the to hard basket.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u="none" kern="1200" baseline="0" dirty="0" smtClean="0">
                <a:solidFill>
                  <a:schemeClr val="tx1"/>
                </a:solidFill>
                <a:effectLst/>
                <a:latin typeface="+mn-lt"/>
                <a:ea typeface="+mn-ea"/>
                <a:cs typeface="+mn-cs"/>
              </a:rPr>
              <a:t>In </a:t>
            </a:r>
            <a:r>
              <a:rPr lang="en-NZ" sz="1200" b="0" i="0" u="none" kern="1200" baseline="0" dirty="0" err="1" smtClean="0">
                <a:solidFill>
                  <a:schemeClr val="tx1"/>
                </a:solidFill>
                <a:effectLst/>
                <a:latin typeface="+mn-lt"/>
                <a:ea typeface="+mn-ea"/>
                <a:cs typeface="+mn-cs"/>
              </a:rPr>
              <a:t>maoridom</a:t>
            </a:r>
            <a:r>
              <a:rPr lang="en-NZ" sz="1200" b="0" i="0" u="none" kern="1200" baseline="0" dirty="0" smtClean="0">
                <a:solidFill>
                  <a:schemeClr val="tx1"/>
                </a:solidFill>
                <a:effectLst/>
                <a:latin typeface="+mn-lt"/>
                <a:ea typeface="+mn-ea"/>
                <a:cs typeface="+mn-cs"/>
              </a:rPr>
              <a:t> you are either Maori or your not, there’s no in-between. So maybe the same approach can be taken for Maori Charities. Do you identify as a Maori Organisation?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u="none" kern="1200" baseline="0" dirty="0" smtClean="0">
                <a:solidFill>
                  <a:schemeClr val="tx1"/>
                </a:solidFill>
                <a:effectLst/>
                <a:latin typeface="+mn-lt"/>
                <a:ea typeface="+mn-ea"/>
                <a:cs typeface="+mn-cs"/>
              </a:rPr>
              <a:t>Taking it one step further, requesting what Iwi or Hapu you benefit. Such Data gathering exercises could assist Maori Charities to connect with their people going forward into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u="sng" kern="1200" baseline="0" dirty="0" smtClean="0">
                <a:solidFill>
                  <a:schemeClr val="tx1"/>
                </a:solidFill>
                <a:effectLst/>
                <a:latin typeface="+mn-lt"/>
                <a:ea typeface="+mn-ea"/>
                <a:cs typeface="+mn-cs"/>
              </a:rPr>
              <a:t>977 Associate Entities </a:t>
            </a:r>
            <a:r>
              <a:rPr lang="en-NZ" sz="1200" b="0" i="0" u="none" kern="1200" baseline="0" dirty="0" smtClean="0">
                <a:solidFill>
                  <a:schemeClr val="tx1"/>
                </a:solidFill>
                <a:effectLst/>
                <a:latin typeface="+mn-lt"/>
                <a:ea typeface="+mn-ea"/>
                <a:cs typeface="+mn-cs"/>
              </a:rPr>
              <a:t>– Because there is no strict definition of a Maori Charity, Sorting the data held by charity services has proved problematic. However I think it is important to provide a snap shot of Maori Charities using some clever search techniques such as the use of maori words in the name of an entity, sorting by purposes of the charity, etc.</a:t>
            </a:r>
            <a:endParaRPr lang="en-NZ" sz="1200" b="1" i="0" u="sng" kern="1200" dirty="0" smtClean="0">
              <a:solidFill>
                <a:schemeClr val="tx1"/>
              </a:solidFill>
              <a:effectLst/>
              <a:latin typeface="+mn-lt"/>
              <a:ea typeface="+mn-ea"/>
              <a:cs typeface="+mn-cs"/>
            </a:endParaRPr>
          </a:p>
          <a:p>
            <a:endParaRPr lang="en-NZ" sz="1200" b="0" i="0" u="sng" kern="1200" baseline="0" dirty="0" smtClean="0">
              <a:solidFill>
                <a:schemeClr val="tx1"/>
              </a:solidFill>
              <a:effectLst/>
              <a:latin typeface="+mn-lt"/>
              <a:ea typeface="+mn-ea"/>
              <a:cs typeface="+mn-cs"/>
            </a:endParaRPr>
          </a:p>
          <a:p>
            <a:endParaRPr lang="en-NZ"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87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u="sng"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757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sz="1200" dirty="0" smtClean="0"/>
              <a:t> - </a:t>
            </a:r>
            <a:r>
              <a:rPr lang="mi-NZ" sz="1200" u="sng" dirty="0" smtClean="0"/>
              <a:t>Dividends / Owners Grants (Taxable) </a:t>
            </a:r>
          </a:p>
          <a:p>
            <a:r>
              <a:rPr lang="mi-NZ" sz="1200" dirty="0" smtClean="0"/>
              <a:t>Dividends</a:t>
            </a:r>
            <a:r>
              <a:rPr lang="mi-NZ" sz="1200" baseline="0" dirty="0" smtClean="0"/>
              <a:t> = Unclaimed Monies</a:t>
            </a:r>
          </a:p>
          <a:p>
            <a:r>
              <a:rPr lang="mi-NZ" sz="1200" baseline="0" dirty="0" smtClean="0"/>
              <a:t>Owners Grants = Policy put in place and generally no Unclaimed Monies</a:t>
            </a:r>
            <a:endParaRPr lang="mi-NZ" sz="1200" dirty="0" smtClean="0"/>
          </a:p>
          <a:p>
            <a:r>
              <a:rPr lang="mi-NZ" sz="1200" dirty="0" smtClean="0"/>
              <a:t> - </a:t>
            </a:r>
            <a:r>
              <a:rPr lang="mi-NZ" sz="1200" u="sng" dirty="0" smtClean="0"/>
              <a:t>Kaumatua Grants (Taxable)</a:t>
            </a:r>
          </a:p>
          <a:p>
            <a:r>
              <a:rPr lang="mi-NZ" sz="1200" dirty="0" smtClean="0"/>
              <a:t>Policy put in place, but generally all over 65’s </a:t>
            </a:r>
          </a:p>
          <a:p>
            <a:r>
              <a:rPr lang="mi-NZ" sz="1200" dirty="0" smtClean="0"/>
              <a:t> - </a:t>
            </a:r>
            <a:r>
              <a:rPr lang="mi-NZ" sz="1200" u="sng" dirty="0" smtClean="0"/>
              <a:t>Tangi Grants (Non- Taxable) </a:t>
            </a:r>
          </a:p>
          <a:p>
            <a:r>
              <a:rPr lang="mi-NZ" sz="1200" u="none" dirty="0" smtClean="0"/>
              <a:t>Policy</a:t>
            </a:r>
            <a:r>
              <a:rPr lang="mi-NZ" sz="1200" u="none" baseline="0" dirty="0" smtClean="0"/>
              <a:t> put in place, but generally a one of grant</a:t>
            </a:r>
            <a:endParaRPr lang="mi-NZ" sz="1200" u="none" dirty="0" smtClean="0"/>
          </a:p>
          <a:p>
            <a:r>
              <a:rPr lang="mi-NZ" sz="1200" dirty="0" smtClean="0"/>
              <a:t> - </a:t>
            </a:r>
            <a:r>
              <a:rPr lang="mi-NZ" sz="1200" u="sng" dirty="0" smtClean="0"/>
              <a:t>Education Grants (Non – Taxable)</a:t>
            </a:r>
          </a:p>
          <a:p>
            <a:r>
              <a:rPr lang="mi-NZ" sz="1200" u="none" dirty="0" smtClean="0"/>
              <a:t>Tertiary</a:t>
            </a:r>
            <a:r>
              <a:rPr lang="mi-NZ" sz="1200" u="none" baseline="0" dirty="0" smtClean="0"/>
              <a:t> Grants paid directly or to service providers</a:t>
            </a:r>
          </a:p>
          <a:p>
            <a:r>
              <a:rPr lang="mi-NZ" sz="1200" u="none" baseline="0" dirty="0" smtClean="0"/>
              <a:t>Cadentships, Supporting Programs</a:t>
            </a:r>
          </a:p>
          <a:p>
            <a:r>
              <a:rPr lang="mi-NZ" sz="1200" u="none" baseline="0" dirty="0" smtClean="0"/>
              <a:t> - </a:t>
            </a:r>
            <a:r>
              <a:rPr lang="mi-NZ" sz="1200" u="sng" baseline="0" dirty="0" smtClean="0"/>
              <a:t>Business Start Up Grants/Loans</a:t>
            </a:r>
          </a:p>
          <a:p>
            <a:r>
              <a:rPr lang="mi-NZ" sz="1200" u="none" baseline="0" dirty="0" smtClean="0"/>
              <a:t>Policy or Terms put in place</a:t>
            </a:r>
          </a:p>
          <a:p>
            <a:r>
              <a:rPr lang="mi-NZ" sz="1200" u="none" baseline="0" dirty="0" smtClean="0"/>
              <a:t> </a:t>
            </a:r>
            <a:endParaRPr lang="mi-NZ" sz="1200" u="none" dirty="0" smtClean="0"/>
          </a:p>
          <a:p>
            <a:endParaRPr lang="en-NZ" b="0" u="sng"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484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1200" b="1" i="0" u="sng" kern="1200" dirty="0" smtClean="0">
                <a:solidFill>
                  <a:schemeClr val="tx1"/>
                </a:solidFill>
                <a:effectLst/>
                <a:latin typeface="+mn-lt"/>
                <a:ea typeface="+mn-ea"/>
                <a:cs typeface="+mn-cs"/>
              </a:rPr>
              <a:t>Maori</a:t>
            </a:r>
            <a:r>
              <a:rPr lang="mi-NZ" sz="1200" b="1" i="0" u="sng" kern="1200" baseline="0" dirty="0" smtClean="0">
                <a:solidFill>
                  <a:schemeClr val="tx1"/>
                </a:solidFill>
                <a:effectLst/>
                <a:latin typeface="+mn-lt"/>
                <a:ea typeface="+mn-ea"/>
                <a:cs typeface="+mn-cs"/>
              </a:rPr>
              <a:t> Charities as Part of Tax Reform</a:t>
            </a:r>
            <a:endParaRPr lang="mi-NZ" sz="1200" b="1" i="0" u="sng"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mi-NZ" sz="1200" b="0" i="0" u="none" kern="1200" dirty="0" smtClean="0">
                <a:solidFill>
                  <a:schemeClr val="tx1"/>
                </a:solidFill>
                <a:effectLst/>
                <a:latin typeface="+mn-lt"/>
                <a:ea typeface="+mn-ea"/>
                <a:cs typeface="+mn-cs"/>
              </a:rPr>
              <a:t>The</a:t>
            </a:r>
            <a:r>
              <a:rPr lang="mi-NZ" sz="1200" b="0" i="0" u="none" kern="1200" baseline="0" dirty="0" smtClean="0">
                <a:solidFill>
                  <a:schemeClr val="tx1"/>
                </a:solidFill>
                <a:effectLst/>
                <a:latin typeface="+mn-lt"/>
                <a:ea typeface="+mn-ea"/>
                <a:cs typeface="+mn-cs"/>
              </a:rPr>
              <a:t> Tax Working Group have recently released a “Future of Tax: Submissions Background Paper” which sets out a high level overview of the existing tax aystem and poses some general questions for feedback from all New Zealanders. Included in this background is paper includes a section on Te Ao Maori.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mi-NZ" sz="1200" b="0" i="0" u="none" kern="1200" baseline="0" dirty="0" smtClean="0">
                <a:solidFill>
                  <a:schemeClr val="tx1"/>
                </a:solidFill>
                <a:effectLst/>
                <a:latin typeface="+mn-lt"/>
                <a:ea typeface="+mn-ea"/>
                <a:cs typeface="+mn-cs"/>
              </a:rPr>
              <a:t>All Maori Individuals, companies, Trusts under which a Maori benefit are subect to the tax </a:t>
            </a:r>
            <a:r>
              <a:rPr lang="en-NZ" sz="1200" i="0" kern="1200" dirty="0" smtClean="0">
                <a:solidFill>
                  <a:schemeClr val="tx1"/>
                </a:solidFill>
                <a:effectLst/>
                <a:latin typeface="+mn-lt"/>
                <a:ea typeface="+mn-ea"/>
                <a:cs typeface="+mn-cs"/>
              </a:rPr>
              <a:t>system will have a number of cross-cutting interests in issues on the Group’s agenda. This includes issues like housing, capital gains tax (CGT), charities and land taxes covered elsewhere in this paper.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mi-NZ" sz="1200" b="0" i="0" u="none" kern="1200" dirty="0" smtClean="0">
                <a:solidFill>
                  <a:schemeClr val="tx1"/>
                </a:solidFill>
                <a:effectLst/>
                <a:latin typeface="+mn-lt"/>
                <a:ea typeface="+mn-ea"/>
                <a:cs typeface="+mn-cs"/>
              </a:rPr>
              <a:t>This</a:t>
            </a:r>
            <a:r>
              <a:rPr lang="mi-NZ" sz="1200" b="0" i="0" u="none" kern="1200" baseline="0" dirty="0" smtClean="0">
                <a:solidFill>
                  <a:schemeClr val="tx1"/>
                </a:solidFill>
                <a:effectLst/>
                <a:latin typeface="+mn-lt"/>
                <a:ea typeface="+mn-ea"/>
                <a:cs typeface="+mn-cs"/>
              </a:rPr>
              <a:t> is an opportunity to ensure Maori Voices are heard, and they are open to all perspectives. Submissions close on Monday the 30th April with final recommendations to be made to the Government in February 2019 </a:t>
            </a:r>
            <a:endParaRPr lang="en-NZ" sz="1200" b="0" i="0" kern="1200" dirty="0" smtClean="0">
              <a:solidFill>
                <a:schemeClr val="tx1"/>
              </a:solidFill>
              <a:effectLst/>
              <a:latin typeface="+mn-lt"/>
              <a:ea typeface="+mn-ea"/>
              <a:cs typeface="+mn-cs"/>
            </a:endParaRPr>
          </a:p>
          <a:p>
            <a:endParaRPr lang="en-NZ" sz="1200" b="0" i="0" u="sng" kern="1200" baseline="0" dirty="0" smtClean="0">
              <a:solidFill>
                <a:schemeClr val="tx1"/>
              </a:solidFill>
              <a:effectLst/>
              <a:latin typeface="+mn-lt"/>
              <a:ea typeface="+mn-ea"/>
              <a:cs typeface="+mn-cs"/>
            </a:endParaRPr>
          </a:p>
          <a:p>
            <a:endParaRPr lang="en-NZ"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93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r>
              <a:rPr lang="mi-NZ" dirty="0" smtClean="0"/>
              <a:t>To set some context</a:t>
            </a:r>
            <a:r>
              <a:rPr lang="mi-NZ" baseline="0" dirty="0" smtClean="0"/>
              <a:t> around this next next matter. We know that charities need to prepare their financial statements using standards dependant on which Tier Category System they fall into.</a:t>
            </a:r>
          </a:p>
        </p:txBody>
      </p:sp>
      <p:sp>
        <p:nvSpPr>
          <p:cNvPr id="845827"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9B68C-5915-4D23-A2C6-5B96549FD7A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NZ"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83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r>
              <a:rPr lang="mi-NZ" dirty="0" smtClean="0"/>
              <a:t>For Entities</a:t>
            </a:r>
            <a:r>
              <a:rPr lang="mi-NZ" baseline="0" dirty="0" smtClean="0"/>
              <a:t> that fall in Tiers 3 and 4. They are required to prepare a “Statement of Service Performance” </a:t>
            </a:r>
          </a:p>
          <a:p>
            <a:r>
              <a:rPr lang="mi-NZ" baseline="0" dirty="0" smtClean="0"/>
              <a:t>This statement of service performance provides mainly non financial information which include things like</a:t>
            </a:r>
          </a:p>
          <a:p>
            <a:r>
              <a:rPr lang="mi-NZ" baseline="0" dirty="0" smtClean="0"/>
              <a:t> - What entity is seeking to achieve?</a:t>
            </a:r>
          </a:p>
          <a:p>
            <a:r>
              <a:rPr lang="mi-NZ" baseline="0" dirty="0" smtClean="0"/>
              <a:t> - The Goods and Services that the entity delivered during the year?</a:t>
            </a:r>
          </a:p>
          <a:p>
            <a:r>
              <a:rPr lang="mi-NZ" baseline="0" dirty="0" smtClean="0"/>
              <a:t> - It shall describe the outcomes that the entity is seeking to achieve?</a:t>
            </a:r>
          </a:p>
          <a:p>
            <a:r>
              <a:rPr lang="mi-NZ" baseline="0" dirty="0" smtClean="0"/>
              <a:t> - Describe and Quantify the output that the entity has delivered during the financial year?</a:t>
            </a:r>
          </a:p>
          <a:p>
            <a:r>
              <a:rPr lang="mi-NZ" baseline="0" dirty="0" smtClean="0"/>
              <a:t>There are other optional disclosures discussed in the standards, but these the core requirements. </a:t>
            </a:r>
          </a:p>
        </p:txBody>
      </p:sp>
      <p:sp>
        <p:nvSpPr>
          <p:cNvPr id="845827"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9B68C-5915-4D23-A2C6-5B96549FD7A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Z"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24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r>
              <a:rPr lang="mi-NZ" dirty="0" smtClean="0"/>
              <a:t>Up untill now, Tier 1 and 2 entities have not had</a:t>
            </a:r>
            <a:r>
              <a:rPr lang="mi-NZ" baseline="0" dirty="0" smtClean="0"/>
              <a:t> a requirement to prepare a “Statement of Service Performance”, however the the XRB – External Reporting Board (An independant body that sets accounting standards in New Zealand) has recently issued PBE FRS 48 </a:t>
            </a:r>
            <a:endParaRPr lang="en-NZ" dirty="0" smtClean="0"/>
          </a:p>
        </p:txBody>
      </p:sp>
      <p:sp>
        <p:nvSpPr>
          <p:cNvPr id="845827"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9B68C-5915-4D23-A2C6-5B96549FD7A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NZ"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223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b="1" u="sng" baseline="0" dirty="0" smtClean="0"/>
              <a:t>PBE FRS 48  - Service Performance Reporting</a:t>
            </a:r>
            <a:endParaRPr lang="en-NZ" b="1" u="sng" dirty="0" smtClean="0"/>
          </a:p>
          <a:p>
            <a:r>
              <a:rPr lang="mi-NZ" sz="1200" b="0" i="0" u="none" kern="1200" baseline="0" dirty="0" smtClean="0">
                <a:solidFill>
                  <a:schemeClr val="tx1"/>
                </a:solidFill>
                <a:effectLst/>
                <a:latin typeface="+mn-lt"/>
                <a:ea typeface="+mn-ea"/>
                <a:cs typeface="+mn-cs"/>
              </a:rPr>
              <a:t>The Standard itself is not prescriptive and provides a higher level principals approach. </a:t>
            </a:r>
          </a:p>
          <a:p>
            <a:r>
              <a:rPr lang="mi-NZ" sz="1200" b="0" i="0" u="none" kern="1200" baseline="0" dirty="0" smtClean="0">
                <a:solidFill>
                  <a:schemeClr val="tx1"/>
                </a:solidFill>
                <a:effectLst/>
                <a:latin typeface="+mn-lt"/>
                <a:ea typeface="+mn-ea"/>
                <a:cs typeface="+mn-cs"/>
              </a:rPr>
              <a:t>It allows alot of flexibility and there is no template to follow. </a:t>
            </a:r>
          </a:p>
          <a:p>
            <a:r>
              <a:rPr lang="mi-NZ" sz="1200" b="0" i="0" u="none" kern="1200" baseline="0" dirty="0" smtClean="0">
                <a:solidFill>
                  <a:schemeClr val="tx1"/>
                </a:solidFill>
                <a:effectLst/>
                <a:latin typeface="+mn-lt"/>
                <a:ea typeface="+mn-ea"/>
                <a:cs typeface="+mn-cs"/>
              </a:rPr>
              <a:t>Entities have to put some thought into what they are going to report and how they are going to report. </a:t>
            </a:r>
          </a:p>
          <a:p>
            <a:r>
              <a:rPr lang="mi-NZ" sz="1200" b="0" i="0" u="none" kern="1200" baseline="0" dirty="0" smtClean="0">
                <a:solidFill>
                  <a:schemeClr val="tx1"/>
                </a:solidFill>
                <a:effectLst/>
                <a:latin typeface="+mn-lt"/>
                <a:ea typeface="+mn-ea"/>
                <a:cs typeface="+mn-cs"/>
              </a:rPr>
              <a:t>Due to this new standard applying to the Larger charities in the country, careful planning and consideration will need to be made to ensure the right data capturing mechansims are in place. </a:t>
            </a:r>
            <a:endParaRPr lang="en-NZ" sz="1200" b="0" i="0" u="none" kern="1200" baseline="0" dirty="0" smtClean="0">
              <a:solidFill>
                <a:schemeClr val="tx1"/>
              </a:solidFill>
              <a:effectLst/>
              <a:latin typeface="+mn-lt"/>
              <a:ea typeface="+mn-ea"/>
              <a:cs typeface="+mn-cs"/>
            </a:endParaRPr>
          </a:p>
          <a:p>
            <a:endParaRPr lang="en-NZ"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02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02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u="none" kern="1200" dirty="0" smtClean="0">
                <a:solidFill>
                  <a:schemeClr val="tx1"/>
                </a:solidFill>
                <a:effectLst/>
                <a:latin typeface="+mn-lt"/>
                <a:ea typeface="+mn-ea"/>
                <a:cs typeface="+mn-cs"/>
              </a:rPr>
              <a:t>Ou</a:t>
            </a:r>
            <a:r>
              <a:rPr lang="en-NZ" sz="1200" b="0" i="0" u="none" kern="1200" baseline="0" dirty="0" smtClean="0">
                <a:solidFill>
                  <a:schemeClr val="tx1"/>
                </a:solidFill>
                <a:effectLst/>
                <a:latin typeface="+mn-lt"/>
                <a:ea typeface="+mn-ea"/>
                <a:cs typeface="+mn-cs"/>
              </a:rPr>
              <a:t>t of these 977 Entities sorted by Purpose, the majority have noted that Education, Training and Research is their primary reason for existence. Followed closely by Religious Activities. </a:t>
            </a:r>
            <a:endParaRPr lang="en-NZ" sz="1200" b="0" i="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kern="1200" dirty="0" smtClean="0">
              <a:solidFill>
                <a:schemeClr val="tx1"/>
              </a:solidFill>
              <a:effectLst/>
              <a:latin typeface="+mn-lt"/>
              <a:ea typeface="+mn-ea"/>
              <a:cs typeface="+mn-cs"/>
            </a:endParaRPr>
          </a:p>
          <a:p>
            <a:endParaRPr lang="en-NZ" sz="1200" b="0" i="0" u="sng" kern="1200" baseline="0" dirty="0" smtClean="0">
              <a:solidFill>
                <a:schemeClr val="tx1"/>
              </a:solidFill>
              <a:effectLst/>
              <a:latin typeface="+mn-lt"/>
              <a:ea typeface="+mn-ea"/>
              <a:cs typeface="+mn-cs"/>
            </a:endParaRPr>
          </a:p>
          <a:p>
            <a:endParaRPr lang="en-NZ"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4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Looking at the Stats from a different view based on Sector,</a:t>
            </a:r>
            <a:r>
              <a:rPr lang="en-NZ" baseline="0" dirty="0" smtClean="0"/>
              <a:t> we can see that the majority of Maori Charities are our Marae</a:t>
            </a:r>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1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58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0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u="none" baseline="0" dirty="0" smtClean="0"/>
              <a:t>Maori Land Trust’s and Incorporations are constituted under the Te Ture Whenua Maori Act 1993. (Previously the Maori Affairs Act 1953)</a:t>
            </a:r>
          </a:p>
          <a:p>
            <a:endParaRPr lang="en-NZ" b="0" u="none" baseline="0" dirty="0" smtClean="0"/>
          </a:p>
          <a:p>
            <a:r>
              <a:rPr lang="en-NZ" b="0" u="none" baseline="0" dirty="0" smtClean="0"/>
              <a:t>The Act allows or a number of structures to administer land on behalf of owners, shareholder or beneficiaries. </a:t>
            </a:r>
          </a:p>
          <a:p>
            <a:r>
              <a:rPr lang="en-NZ" b="0" u="none" baseline="0" dirty="0" smtClean="0"/>
              <a:t>Under the Maori Lands Trust’s Category we have three main structures. </a:t>
            </a:r>
          </a:p>
          <a:p>
            <a:r>
              <a:rPr lang="en-NZ" b="0" u="sng" baseline="0" dirty="0" smtClean="0"/>
              <a:t>Ahu Whenua Trust’s </a:t>
            </a:r>
            <a:r>
              <a:rPr lang="en-NZ" b="0" u="none" baseline="0" dirty="0" smtClean="0"/>
              <a:t>– Has a set ownership base, is constituted by a trust order and is a good vehicle to utilise the land.</a:t>
            </a:r>
          </a:p>
          <a:p>
            <a:r>
              <a:rPr lang="en-NZ" b="0" u="sng" baseline="0" dirty="0" smtClean="0"/>
              <a:t>Whenua Topu Trust – </a:t>
            </a:r>
            <a:r>
              <a:rPr lang="en-NZ" b="0" u="none" baseline="0" dirty="0" smtClean="0"/>
              <a:t>There is no set ownership. Ownership or beneficial interest in the trust is by way of whakapapa back to a Tipuna.</a:t>
            </a:r>
          </a:p>
          <a:p>
            <a:r>
              <a:rPr lang="en-NZ" b="0" u="sng" baseline="0" dirty="0" smtClean="0"/>
              <a:t>Reservation Trust </a:t>
            </a:r>
            <a:r>
              <a:rPr lang="en-NZ" b="0" u="none" baseline="0" dirty="0" smtClean="0"/>
              <a:t>– these Trusts are generally set up to administer land with special significance such as Marae, Pa sites, Urupa, etc. </a:t>
            </a:r>
          </a:p>
          <a:p>
            <a:endParaRPr lang="en-NZ" b="0" u="none" baseline="0" dirty="0" smtClean="0"/>
          </a:p>
          <a:p>
            <a:r>
              <a:rPr lang="en-NZ" b="0" u="none" baseline="0" dirty="0" smtClean="0"/>
              <a:t>A Maori Incorporation is the commercial equivalent of a company. These structures were generally used to amalgamate various blocks and create a vehicle to administer the land on the various owners behalf's. </a:t>
            </a:r>
            <a:endParaRPr lang="en-NZ" b="0" u="sng"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3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u="sng" dirty="0" smtClean="0"/>
              <a:t>What</a:t>
            </a:r>
            <a:r>
              <a:rPr lang="en-NZ" b="1" u="sng" baseline="0" dirty="0" smtClean="0"/>
              <a:t> is a PSGE - </a:t>
            </a:r>
            <a:r>
              <a:rPr lang="en-NZ" b="0" u="none" baseline="0" dirty="0" smtClean="0"/>
              <a:t> A PSGE is an entity or a group of entities that administer assets on behalf of a claimant group. </a:t>
            </a:r>
          </a:p>
          <a:p>
            <a:endParaRPr lang="en-NZ" b="0" u="none" baseline="0" dirty="0" smtClean="0"/>
          </a:p>
          <a:p>
            <a:r>
              <a:rPr lang="en-NZ" b="0" u="none" baseline="0" dirty="0" smtClean="0"/>
              <a:t>To understand how and why these entities are derived, we need to step back and look at the process for Treaty Settlements.</a:t>
            </a:r>
          </a:p>
          <a:p>
            <a:endParaRPr lang="en-NZ" b="0" u="none" baseline="0" dirty="0" smtClean="0"/>
          </a:p>
          <a:p>
            <a:r>
              <a:rPr lang="en-NZ" sz="1200" b="0" i="0" kern="1200" dirty="0" smtClean="0">
                <a:solidFill>
                  <a:schemeClr val="tx1"/>
                </a:solidFill>
                <a:effectLst/>
                <a:latin typeface="+mn-lt"/>
                <a:ea typeface="+mn-ea"/>
                <a:cs typeface="+mn-cs"/>
              </a:rPr>
              <a:t>Claims for breaches of the Treaty of Waitangi before 1992 are known as historical claims. Settlements aim to resolve these claims by providing some redress to claimant groups.</a:t>
            </a:r>
            <a:endParaRPr lang="en-NZ" b="0" u="none" baseline="0" dirty="0" smtClean="0"/>
          </a:p>
          <a:p>
            <a:r>
              <a:rPr lang="en-NZ" b="0" u="none" baseline="0" dirty="0" smtClean="0"/>
              <a:t> </a:t>
            </a:r>
            <a:endParaRPr lang="en-NZ"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79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u="none" baseline="0" dirty="0" smtClean="0"/>
              <a:t> </a:t>
            </a:r>
            <a:endParaRPr lang="en-NZ"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41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u="none" baseline="0" dirty="0" smtClean="0"/>
              <a:t> </a:t>
            </a:r>
            <a:endParaRPr lang="en-NZ"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1EC89B-DFC5-47CF-8E66-D97A271AF0F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63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smtClean="0"/>
              <a:t>Click to edit Master subtitle style</a:t>
            </a:r>
            <a:endParaRPr lang="en-US"/>
          </a:p>
        </p:txBody>
      </p:sp>
      <p:sp>
        <p:nvSpPr>
          <p:cNvPr id="4" name="Date Placeholder 3"/>
          <p:cNvSpPr>
            <a:spLocks noGrp="1"/>
          </p:cNvSpPr>
          <p:nvPr>
            <p:ph type="dt" sz="half" idx="10"/>
          </p:nvPr>
        </p:nvSpPr>
        <p:spPr/>
        <p:txBody>
          <a:bodyPr/>
          <a:lstStyle/>
          <a:p>
            <a:fld id="{E6550735-AEBC-2647-B5A1-DB66AF2D974C}"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96123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p>
            <a:fld id="{E6550735-AEBC-2647-B5A1-DB66AF2D974C}"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355834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mi-N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p>
            <a:fld id="{E6550735-AEBC-2647-B5A1-DB66AF2D974C}"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3237200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dirty="0" smtClean="0"/>
              <a:t>Click icon to add picture</a:t>
            </a:r>
            <a:endParaRPr lang="en-NZ" noProof="0" dirty="0"/>
          </a:p>
        </p:txBody>
      </p:sp>
      <p:sp>
        <p:nvSpPr>
          <p:cNvPr id="2" name="Title 1"/>
          <p:cNvSpPr>
            <a:spLocks noGrp="1"/>
          </p:cNvSpPr>
          <p:nvPr>
            <p:ph type="ctrTitle"/>
          </p:nvPr>
        </p:nvSpPr>
        <p:spPr bwMode="gray">
          <a:xfrm>
            <a:off x="377991" y="5549440"/>
            <a:ext cx="4194009"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NZ"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p:nvGrpSpPr>
        <p:grpSpPr>
          <a:xfrm>
            <a:off x="377991" y="378000"/>
            <a:ext cx="162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7566576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dirty="0" smtClean="0"/>
              <a:t>Click icon to add picture</a:t>
            </a:r>
            <a:endParaRPr lang="en-NZ" noProof="0" dirty="0"/>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NZ"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150605806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NZ"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21" name="Group 20"/>
          <p:cNvGrpSpPr/>
          <p:nvPr/>
        </p:nvGrpSpPr>
        <p:grpSpPr>
          <a:xfrm>
            <a:off x="377991" y="378000"/>
            <a:ext cx="162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27659336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NZ"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11390195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5" name="TextBox 4"/>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7" name="TextBox 6"/>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8" name="TextBox 7"/>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5336702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3" name="TextBox 12"/>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4" name="TextBox 13"/>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5" name="TextBox 14"/>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206336136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338278828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44678426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p>
            <a:fld id="{E6550735-AEBC-2647-B5A1-DB66AF2D974C}"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2573085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320327448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NZ"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3859040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96980969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78274964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29072718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
        <p:nvSpPr>
          <p:cNvPr id="10" name="TextBox 9"/>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1" name="TextBox 10"/>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2" name="TextBox 11"/>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4932235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23665885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Tree>
    <p:extLst>
      <p:ext uri="{BB962C8B-B14F-4D97-AF65-F5344CB8AC3E}">
        <p14:creationId xmlns:p14="http://schemas.microsoft.com/office/powerpoint/2010/main" val="130081604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357326998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5" name="Picture Placeholder 9"/>
          <p:cNvSpPr>
            <a:spLocks noGrp="1"/>
          </p:cNvSpPr>
          <p:nvPr>
            <p:ph type="pic" sz="quarter" idx="15"/>
          </p:nvPr>
        </p:nvSpPr>
        <p:spPr>
          <a:xfrm>
            <a:off x="4087763" y="1701801"/>
            <a:ext cx="4680000" cy="4679950"/>
          </a:xfrm>
        </p:spPr>
        <p:txBody>
          <a:bodyPr/>
          <a:lstStyle/>
          <a:p>
            <a:r>
              <a:rPr lang="en-US" noProof="0" dirty="0" smtClean="0"/>
              <a:t>Click icon to add picture</a:t>
            </a:r>
            <a:endParaRPr lang="en-NZ"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149046510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mi-N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mi-NZ" smtClean="0"/>
              <a:t>Click to edit Master text styles</a:t>
            </a:r>
          </a:p>
        </p:txBody>
      </p:sp>
      <p:sp>
        <p:nvSpPr>
          <p:cNvPr id="4" name="Date Placeholder 3"/>
          <p:cNvSpPr>
            <a:spLocks noGrp="1"/>
          </p:cNvSpPr>
          <p:nvPr>
            <p:ph type="dt" sz="half" idx="10"/>
          </p:nvPr>
        </p:nvSpPr>
        <p:spPr/>
        <p:txBody>
          <a:bodyPr/>
          <a:lstStyle/>
          <a:p>
            <a:fld id="{E6550735-AEBC-2647-B5A1-DB66AF2D974C}"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3436890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NZ" noProof="0" dirty="0"/>
          </a:p>
        </p:txBody>
      </p:sp>
      <p:sp>
        <p:nvSpPr>
          <p:cNvPr id="14" name="Text Placeholder 18"/>
          <p:cNvSpPr>
            <a:spLocks noGrp="1"/>
          </p:cNvSpPr>
          <p:nvPr>
            <p:ph idx="1"/>
          </p:nvPr>
        </p:nvSpPr>
        <p:spPr>
          <a:xfrm>
            <a:off x="291572" y="1665288"/>
            <a:ext cx="8374062" cy="4716463"/>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124048639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NZ"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203208860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NZ"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309846458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dirty="0" smtClean="0"/>
              <a:t>Click icon to add chart</a:t>
            </a:r>
            <a:endParaRPr lang="en-NZ" noProof="0"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385026413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dirty="0" smtClean="0"/>
              <a:t>Click icon to add chart</a:t>
            </a:r>
            <a:endParaRPr lang="en-NZ"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dirty="0" smtClean="0"/>
              <a:t>Click icon to add chart</a:t>
            </a:r>
            <a:endParaRPr lang="en-NZ"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dirty="0" smtClean="0"/>
              <a:t>Click icon to add chart</a:t>
            </a:r>
            <a:endParaRPr lang="en-NZ"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7439397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253778115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8" name="Title Placeholder 1"/>
          <p:cNvSpPr>
            <a:spLocks noGrp="1"/>
          </p:cNvSpPr>
          <p:nvPr>
            <p:ph type="title" hasCustomPrompt="1"/>
          </p:nvPr>
        </p:nvSpPr>
        <p:spPr>
          <a:xfrm>
            <a:off x="376237" y="317500"/>
            <a:ext cx="8391525" cy="698500"/>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386422105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dirty="0" smtClean="0"/>
              <a:t>Click icon to add chart</a:t>
            </a:r>
            <a:endParaRPr lang="en-NZ"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29229325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dirty="0" smtClean="0"/>
              <a:t>Click icon to add chart</a:t>
            </a:r>
            <a:endParaRPr lang="en-NZ"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dirty="0" smtClean="0"/>
              <a:t>Click icon to add chart</a:t>
            </a:r>
            <a:endParaRPr lang="en-NZ"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Edit Master text styles</a:t>
            </a:r>
          </a:p>
        </p:txBody>
      </p:sp>
    </p:spTree>
    <p:extLst>
      <p:ext uri="{BB962C8B-B14F-4D97-AF65-F5344CB8AC3E}">
        <p14:creationId xmlns:p14="http://schemas.microsoft.com/office/powerpoint/2010/main" val="40914642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21610921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5" name="Date Placeholder 4"/>
          <p:cNvSpPr>
            <a:spLocks noGrp="1"/>
          </p:cNvSpPr>
          <p:nvPr>
            <p:ph type="dt" sz="half" idx="10"/>
          </p:nvPr>
        </p:nvSpPr>
        <p:spPr/>
        <p:txBody>
          <a:bodyPr/>
          <a:lstStyle/>
          <a:p>
            <a:fld id="{E6550735-AEBC-2647-B5A1-DB66AF2D974C}"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84777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35557170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NZ"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dirty="0" smtClean="0"/>
              <a:t>Click icon to add picture</a:t>
            </a:r>
            <a:endParaRPr lang="en-NZ"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dirty="0" smtClean="0"/>
              <a:t>Click icon to add picture</a:t>
            </a:r>
            <a:endParaRPr lang="en-NZ"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dirty="0" smtClean="0"/>
              <a:t>Click icon to add picture</a:t>
            </a:r>
            <a:endParaRPr lang="en-NZ"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dirty="0" smtClean="0"/>
              <a:t>Click icon to add picture</a:t>
            </a:r>
            <a:endParaRPr lang="en-NZ"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191456641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NZ"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dirty="0" smtClean="0"/>
              <a:t>Click icon to add picture</a:t>
            </a:r>
            <a:endParaRPr lang="en-NZ"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dirty="0" smtClean="0"/>
              <a:t>Click icon to add picture</a:t>
            </a:r>
            <a:endParaRPr lang="en-NZ"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dirty="0" smtClean="0"/>
              <a:t>Click icon to add picture</a:t>
            </a:r>
            <a:endParaRPr lang="en-NZ"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dirty="0" smtClean="0"/>
              <a:t>Click icon to add picture</a:t>
            </a:r>
            <a:endParaRPr lang="en-NZ"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33550232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NZ"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dirty="0" smtClean="0"/>
              <a:t>Click icon to add picture</a:t>
            </a:r>
            <a:endParaRPr lang="en-NZ"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dirty="0" smtClean="0"/>
              <a:t>Click icon to add picture</a:t>
            </a:r>
            <a:endParaRPr lang="en-NZ"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dirty="0" smtClean="0"/>
              <a:t>Click icon to add picture</a:t>
            </a:r>
            <a:endParaRPr lang="en-NZ"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NZ" noProof="0" dirty="0" smtClean="0"/>
              <a:t>Click to edit Master text styles</a:t>
            </a:r>
          </a:p>
          <a:p>
            <a:pPr lvl="1"/>
            <a:r>
              <a:rPr lang="en-NZ" noProof="0" dirty="0" smtClean="0"/>
              <a:t>Second level</a:t>
            </a:r>
          </a:p>
          <a:p>
            <a:pPr lvl="2"/>
            <a:r>
              <a:rPr lang="en-NZ" noProof="0" dirty="0" smtClean="0"/>
              <a:t>Third level</a:t>
            </a:r>
          </a:p>
          <a:p>
            <a:pPr lvl="3"/>
            <a:r>
              <a:rPr lang="en-NZ" noProof="0" dirty="0" smtClean="0"/>
              <a:t>Fourth level</a:t>
            </a:r>
          </a:p>
          <a:p>
            <a:pPr lvl="4"/>
            <a:r>
              <a:rPr lang="en-NZ" noProof="0" dirty="0" smtClean="0"/>
              <a:t>Fifth level</a:t>
            </a:r>
            <a:endParaRPr lang="en-NZ" noProof="0" dirty="0"/>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NZ" noProof="0" dirty="0" smtClean="0"/>
              <a:t>Click to edit Master text styles</a:t>
            </a:r>
          </a:p>
          <a:p>
            <a:pPr lvl="1"/>
            <a:r>
              <a:rPr lang="en-NZ" noProof="0" dirty="0" smtClean="0"/>
              <a:t>Second level</a:t>
            </a:r>
          </a:p>
          <a:p>
            <a:pPr lvl="2"/>
            <a:r>
              <a:rPr lang="en-NZ" noProof="0" dirty="0" smtClean="0"/>
              <a:t>Third level</a:t>
            </a:r>
          </a:p>
          <a:p>
            <a:pPr lvl="3"/>
            <a:r>
              <a:rPr lang="en-NZ" noProof="0" dirty="0" smtClean="0"/>
              <a:t>Fourth level</a:t>
            </a:r>
          </a:p>
          <a:p>
            <a:pPr lvl="4"/>
            <a:r>
              <a:rPr lang="en-NZ" noProof="0" dirty="0" smtClean="0"/>
              <a:t>Fifth level</a:t>
            </a:r>
            <a:endParaRPr lang="en-NZ" noProof="0" dirty="0"/>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NZ" noProof="0" dirty="0" smtClean="0"/>
              <a:t>Click to edit Master text styles</a:t>
            </a:r>
          </a:p>
          <a:p>
            <a:pPr lvl="1"/>
            <a:r>
              <a:rPr lang="en-NZ" noProof="0" dirty="0" smtClean="0"/>
              <a:t>Second level</a:t>
            </a:r>
          </a:p>
          <a:p>
            <a:pPr lvl="2"/>
            <a:r>
              <a:rPr lang="en-NZ" noProof="0" dirty="0" smtClean="0"/>
              <a:t>Third level</a:t>
            </a:r>
          </a:p>
          <a:p>
            <a:pPr lvl="3"/>
            <a:r>
              <a:rPr lang="en-NZ" noProof="0" dirty="0" smtClean="0"/>
              <a:t>Fourth level</a:t>
            </a:r>
          </a:p>
          <a:p>
            <a:pPr lvl="4"/>
            <a:r>
              <a:rPr lang="en-NZ" noProof="0" dirty="0" smtClean="0"/>
              <a:t>Fifth level</a:t>
            </a:r>
            <a:endParaRPr lang="en-NZ" noProof="0" dirty="0"/>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39628301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Tree>
    <p:extLst>
      <p:ext uri="{BB962C8B-B14F-4D97-AF65-F5344CB8AC3E}">
        <p14:creationId xmlns:p14="http://schemas.microsoft.com/office/powerpoint/2010/main" val="221183080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NZ"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284037230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2" name="Title 1"/>
          <p:cNvSpPr>
            <a:spLocks noGrp="1"/>
          </p:cNvSpPr>
          <p:nvPr>
            <p:ph type="title"/>
          </p:nvPr>
        </p:nvSpPr>
        <p:spPr>
          <a:xfrm>
            <a:off x="376238" y="317501"/>
            <a:ext cx="8391525" cy="697888"/>
          </a:xfrm>
        </p:spPr>
        <p:txBody>
          <a:bodyPr/>
          <a:lstStyle/>
          <a:p>
            <a:r>
              <a:rPr lang="en-US" noProof="0" smtClean="0"/>
              <a:t>Click to edit Master title style</a:t>
            </a:r>
            <a:endParaRPr lang="en-NZ"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5" name="Rectangle 4"/>
          <p:cNvSpPr/>
          <p:nvPr/>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2" name="Rectangle 11"/>
          <p:cNvSpPr/>
          <p:nvPr/>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13" name="Rectangle 12"/>
          <p:cNvSpPr/>
          <p:nvPr/>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NZ"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NZ" sz="1200" noProof="0" dirty="0" smtClean="0">
                <a:solidFill>
                  <a:schemeClr val="bg1"/>
                </a:solidFill>
              </a:rPr>
              <a:t>Co-brand</a:t>
            </a:r>
            <a:br>
              <a:rPr lang="en-NZ" sz="1200" noProof="0" dirty="0" smtClean="0">
                <a:solidFill>
                  <a:schemeClr val="bg1"/>
                </a:solidFill>
              </a:rPr>
            </a:br>
            <a:r>
              <a:rPr lang="en-NZ" sz="1200" noProof="0" dirty="0" smtClean="0">
                <a:solidFill>
                  <a:schemeClr val="bg1"/>
                </a:solidFill>
              </a:rPr>
              <a:t>Logo</a:t>
            </a:r>
          </a:p>
          <a:p>
            <a:endParaRPr lang="en-NZ" noProof="0" dirty="0"/>
          </a:p>
        </p:txBody>
      </p:sp>
    </p:spTree>
    <p:extLst>
      <p:ext uri="{BB962C8B-B14F-4D97-AF65-F5344CB8AC3E}">
        <p14:creationId xmlns:p14="http://schemas.microsoft.com/office/powerpoint/2010/main" val="319375189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NZ"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5" name="Rectangle 4"/>
          <p:cNvSpPr/>
          <p:nvPr/>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232788914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smtClean="0"/>
              <a:t>Click to edit Master title style</a:t>
            </a:r>
            <a:endParaRPr lang="en-NZ"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Tree>
    <p:extLst>
      <p:ext uri="{BB962C8B-B14F-4D97-AF65-F5344CB8AC3E}">
        <p14:creationId xmlns:p14="http://schemas.microsoft.com/office/powerpoint/2010/main" val="183282431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789405"/>
          </a:xfrm>
        </p:spPr>
        <p:txBody>
          <a:bodyPr/>
          <a:lstStyle>
            <a:lvl1pPr>
              <a:defRPr>
                <a:solidFill>
                  <a:schemeClr val="bg1"/>
                </a:solidFill>
              </a:defRPr>
            </a:lvl1pPr>
          </a:lstStyle>
          <a:p>
            <a:r>
              <a:rPr lang="en-US" noProof="0" smtClean="0"/>
              <a:t>Click to edit Master title style</a:t>
            </a:r>
            <a:endParaRPr lang="en-NZ"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NZ" noProof="0" dirty="0" smtClean="0"/>
              <a:t>Click to add subtitle</a:t>
            </a:r>
            <a:endParaRPr lang="en-NZ" noProof="0" dirty="0"/>
          </a:p>
        </p:txBody>
      </p:sp>
      <p:sp>
        <p:nvSpPr>
          <p:cNvPr id="13" name="TextBox 12"/>
          <p:cNvSpPr txBox="1"/>
          <p:nvPr/>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NZ" sz="650" noProof="0" dirty="0" smtClean="0">
                <a:solidFill>
                  <a:schemeClr val="bg1"/>
                </a:solidFill>
              </a:rPr>
              <a:t>Presentation title</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4" name="TextBox 13"/>
          <p:cNvSpPr txBox="1"/>
          <p:nvPr/>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NZ" sz="650" noProof="0" dirty="0" smtClean="0">
                <a:solidFill>
                  <a:schemeClr val="bg1"/>
                </a:solidFill>
              </a:rPr>
              <a:t>Member firms and DTTL: Insert appropriate copyright</a:t>
            </a:r>
            <a:br>
              <a:rPr lang="en-NZ" sz="650" noProof="0" dirty="0" smtClean="0">
                <a:solidFill>
                  <a:schemeClr val="bg1"/>
                </a:solidFill>
              </a:rPr>
            </a:br>
            <a:r>
              <a:rPr lang="en-NZ" sz="650" noProof="0" dirty="0" smtClean="0">
                <a:solidFill>
                  <a:schemeClr val="bg1"/>
                </a:solidFill>
              </a:rPr>
              <a:t>[To edit, click View &gt; Slide Master &gt; Slide Master]</a:t>
            </a:r>
            <a:endParaRPr lang="en-NZ" sz="650" noProof="0" dirty="0">
              <a:solidFill>
                <a:schemeClr val="bg1"/>
              </a:solidFill>
            </a:endParaRPr>
          </a:p>
        </p:txBody>
      </p:sp>
      <p:sp>
        <p:nvSpPr>
          <p:cNvPr id="15" name="TextBox 14"/>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bg1"/>
                </a:solidFill>
              </a:rPr>
              <a:pPr marL="0" indent="0" algn="r">
                <a:spcBef>
                  <a:spcPts val="600"/>
                </a:spcBef>
                <a:buSzPct val="100000"/>
                <a:buFont typeface="Arial"/>
                <a:buNone/>
              </a:pPr>
              <a:t>‹#›</a:t>
            </a:fld>
            <a:endParaRPr lang="en-NZ" sz="650" noProof="0" dirty="0">
              <a:solidFill>
                <a:schemeClr val="bg1"/>
              </a:solidFill>
            </a:endParaRPr>
          </a:p>
        </p:txBody>
      </p:sp>
    </p:spTree>
    <p:extLst>
      <p:ext uri="{BB962C8B-B14F-4D97-AF65-F5344CB8AC3E}">
        <p14:creationId xmlns:p14="http://schemas.microsoft.com/office/powerpoint/2010/main" val="10541845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7" name="Date Placeholder 6"/>
          <p:cNvSpPr>
            <a:spLocks noGrp="1"/>
          </p:cNvSpPr>
          <p:nvPr>
            <p:ph type="dt" sz="half" idx="10"/>
          </p:nvPr>
        </p:nvSpPr>
        <p:spPr/>
        <p:txBody>
          <a:bodyPr/>
          <a:lstStyle/>
          <a:p>
            <a:fld id="{E6550735-AEBC-2647-B5A1-DB66AF2D974C}"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6267035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NZ" noProof="0" dirty="0" smtClean="0"/>
              <a:t>Click to add subtitle</a:t>
            </a:r>
            <a:endParaRPr lang="en-NZ" noProof="0" dirty="0"/>
          </a:p>
        </p:txBody>
      </p:sp>
      <p:sp>
        <p:nvSpPr>
          <p:cNvPr id="9"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NZ" noProof="0" dirty="0" smtClean="0"/>
              <a:t>Click to add title</a:t>
            </a:r>
            <a:endParaRPr lang="en-NZ" noProof="0" dirty="0"/>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Tree>
    <p:extLst>
      <p:ext uri="{BB962C8B-B14F-4D97-AF65-F5344CB8AC3E}">
        <p14:creationId xmlns:p14="http://schemas.microsoft.com/office/powerpoint/2010/main" val="280213054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NZ" noProof="0" dirty="0"/>
          </a:p>
        </p:txBody>
      </p:sp>
    </p:spTree>
    <p:extLst>
      <p:ext uri="{BB962C8B-B14F-4D97-AF65-F5344CB8AC3E}">
        <p14:creationId xmlns:p14="http://schemas.microsoft.com/office/powerpoint/2010/main" val="335518688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07649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smtClean="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NZ" sz="900" noProof="0" dirty="0" smtClean="0"/>
              <a:t>Insert sponsorship mark here</a:t>
            </a:r>
            <a:endParaRPr lang="en-NZ"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Edit Master text styles</a:t>
            </a: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35460235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DEL_PRI_RGB"/>
          <p:cNvPicPr>
            <a:picLocks noChangeArrowheads="1"/>
          </p:cNvPicPr>
          <p:nvPr/>
        </p:nvPicPr>
        <p:blipFill>
          <a:blip r:embed="rId2">
            <a:extLst>
              <a:ext uri="{28A0092B-C50C-407E-A947-70E740481C1C}">
                <a14:useLocalDpi xmlns:a14="http://schemas.microsoft.com/office/drawing/2010/main" val="0"/>
              </a:ext>
            </a:extLst>
          </a:blip>
          <a:srcRect l="7785" t="27351" r="9871" b="25598"/>
          <a:stretch>
            <a:fillRect/>
          </a:stretch>
        </p:blipFill>
        <p:spPr bwMode="auto">
          <a:xfrm>
            <a:off x="287149" y="253482"/>
            <a:ext cx="2132686" cy="47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itle Placeholder 1"/>
          <p:cNvSpPr>
            <a:spLocks noGrp="1"/>
          </p:cNvSpPr>
          <p:nvPr>
            <p:ph type="ctrTitle"/>
          </p:nvPr>
        </p:nvSpPr>
        <p:spPr>
          <a:xfrm>
            <a:off x="1142820" y="2886327"/>
            <a:ext cx="3996983" cy="1128762"/>
          </a:xfrm>
        </p:spPr>
        <p:txBody>
          <a:bodyPr/>
          <a:lstStyle>
            <a:lvl1pPr>
              <a:lnSpc>
                <a:spcPts val="2470"/>
              </a:lnSpc>
              <a:defRPr sz="2470" b="0" smtClean="0">
                <a:latin typeface="Times New Roman" charset="0"/>
              </a:defRPr>
            </a:lvl1pPr>
          </a:lstStyle>
          <a:p>
            <a:r>
              <a:rPr lang="en-NZ" noProof="0" smtClean="0"/>
              <a:t>Click to edit Master title style</a:t>
            </a:r>
          </a:p>
        </p:txBody>
      </p:sp>
      <p:sp>
        <p:nvSpPr>
          <p:cNvPr id="120836" name="Text Placeholder 2"/>
          <p:cNvSpPr>
            <a:spLocks noGrp="1"/>
          </p:cNvSpPr>
          <p:nvPr>
            <p:ph type="subTitle" idx="1"/>
          </p:nvPr>
        </p:nvSpPr>
        <p:spPr>
          <a:xfrm>
            <a:off x="406913" y="6028935"/>
            <a:ext cx="4740104" cy="303897"/>
          </a:xfrm>
        </p:spPr>
        <p:txBody>
          <a:bodyPr/>
          <a:lstStyle>
            <a:lvl1pPr marL="0" indent="0">
              <a:lnSpc>
                <a:spcPts val="1963"/>
              </a:lnSpc>
              <a:defRPr b="1" smtClean="0"/>
            </a:lvl1pPr>
          </a:lstStyle>
          <a:p>
            <a:r>
              <a:rPr lang="en-NZ" noProof="0" smtClean="0"/>
              <a:t>Click to edit Master subtitle style</a:t>
            </a:r>
          </a:p>
        </p:txBody>
      </p:sp>
      <p:sp>
        <p:nvSpPr>
          <p:cNvPr id="5" name="Slide Number Placeholder 9"/>
          <p:cNvSpPr>
            <a:spLocks noGrp="1"/>
          </p:cNvSpPr>
          <p:nvPr>
            <p:ph type="sldNum" sz="quarter" idx="10"/>
          </p:nvPr>
        </p:nvSpPr>
        <p:spPr>
          <a:xfrm>
            <a:off x="415571" y="6552702"/>
            <a:ext cx="282819" cy="144246"/>
          </a:xfrm>
        </p:spPr>
        <p:txBody>
          <a:bodyPr/>
          <a:lstStyle>
            <a:lvl1pPr>
              <a:lnSpc>
                <a:spcPts val="1180"/>
              </a:lnSpc>
              <a:defRPr/>
            </a:lvl1pPr>
          </a:lstStyle>
          <a:p>
            <a:pPr>
              <a:defRPr/>
            </a:pPr>
            <a:fld id="{9F9F2D0E-C5F8-4A67-8F8E-5844C52D3414}" type="slidenum">
              <a:rPr lang="en-NZ" altLang="en-US"/>
              <a:pPr>
                <a:defRPr/>
              </a:pPr>
              <a:t>‹#›</a:t>
            </a:fld>
            <a:endParaRPr lang="en-NZ" altLang="en-US"/>
          </a:p>
        </p:txBody>
      </p:sp>
      <p:sp>
        <p:nvSpPr>
          <p:cNvPr id="6" name="Footer Placeholder 10"/>
          <p:cNvSpPr>
            <a:spLocks noGrp="1"/>
          </p:cNvSpPr>
          <p:nvPr>
            <p:ph type="ftr" sz="quarter" idx="11"/>
          </p:nvPr>
        </p:nvSpPr>
        <p:spPr>
          <a:xfrm>
            <a:off x="770538" y="6552702"/>
            <a:ext cx="4317318" cy="123240"/>
          </a:xfrm>
        </p:spPr>
        <p:txBody>
          <a:bodyPr/>
          <a:lstStyle>
            <a:lvl1pPr>
              <a:lnSpc>
                <a:spcPts val="1180"/>
              </a:lnSpc>
              <a:defRPr/>
            </a:lvl1pPr>
          </a:lstStyle>
          <a:p>
            <a:pPr>
              <a:defRPr/>
            </a:pPr>
            <a:r>
              <a:rPr lang="en-NZ"/>
              <a:t>Footer</a:t>
            </a:r>
          </a:p>
        </p:txBody>
      </p:sp>
    </p:spTree>
    <p:extLst>
      <p:ext uri="{BB962C8B-B14F-4D97-AF65-F5344CB8AC3E}">
        <p14:creationId xmlns:p14="http://schemas.microsoft.com/office/powerpoint/2010/main" val="1772449050"/>
      </p:ext>
    </p:extLst>
  </p:cSld>
  <p:clrMapOvr>
    <a:masterClrMapping/>
  </p:clrMapOvr>
  <p:transition/>
  <p:timing>
    <p:tnLst>
      <p:par>
        <p:cTn id="1" dur="indefinite" restart="never" nodeType="tmRoot"/>
      </p:par>
    </p:tnLst>
  </p:timing>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90" y="317582"/>
            <a:ext cx="8295054" cy="555769"/>
          </a:xfrm>
        </p:spPr>
        <p:txBody>
          <a:bodyPr/>
          <a:lstStyle/>
          <a:p>
            <a:r>
              <a:rPr lang="en-NZ" noProof="0" smtClean="0"/>
              <a:t>Click to edit Master title style</a:t>
            </a:r>
            <a:endParaRPr lang="en-NZ" noProof="0"/>
          </a:p>
        </p:txBody>
      </p:sp>
      <p:sp>
        <p:nvSpPr>
          <p:cNvPr id="3" name="Content Placeholder 2"/>
          <p:cNvSpPr>
            <a:spLocks noGrp="1"/>
          </p:cNvSpPr>
          <p:nvPr>
            <p:ph sz="half" idx="1"/>
          </p:nvPr>
        </p:nvSpPr>
        <p:spPr>
          <a:xfrm>
            <a:off x="354490" y="1032142"/>
            <a:ext cx="4076629" cy="4604942"/>
          </a:xfrm>
        </p:spPr>
        <p:txBody>
          <a:bodyPr rtlCol="0">
            <a:noAutofit/>
          </a:bodyPr>
          <a:lstStyle>
            <a:lvl1pPr algn="l" defTabSz="806684" rtl="0" eaLnBrk="1" latinLnBrk="0" hangingPunct="1">
              <a:spcBef>
                <a:spcPts val="0"/>
              </a:spcBef>
              <a:spcAft>
                <a:spcPts val="265"/>
              </a:spcAft>
              <a:buFont typeface="Arial" pitchFamily="34" charset="0"/>
              <a:defRPr lang="en-US" sz="970" kern="1200" dirty="0" smtClean="0">
                <a:solidFill>
                  <a:schemeClr val="tx1"/>
                </a:solidFill>
                <a:latin typeface="+mn-lt"/>
                <a:ea typeface="+mj-ea"/>
                <a:cs typeface="+mj-cs"/>
              </a:defRPr>
            </a:lvl1pPr>
            <a:lvl2pPr algn="l" defTabSz="806684" rtl="0" eaLnBrk="1" latinLnBrk="0" hangingPunct="1">
              <a:spcBef>
                <a:spcPts val="0"/>
              </a:spcBef>
              <a:spcAft>
                <a:spcPts val="265"/>
              </a:spcAft>
              <a:buFont typeface="Arial" pitchFamily="34" charset="0"/>
              <a:defRPr lang="en-US" sz="970" kern="1200" dirty="0" smtClean="0">
                <a:solidFill>
                  <a:schemeClr val="tx1"/>
                </a:solidFill>
                <a:latin typeface="+mn-lt"/>
                <a:ea typeface="+mj-ea"/>
                <a:cs typeface="+mj-cs"/>
              </a:defRPr>
            </a:lvl2pPr>
            <a:lvl3pPr algn="l" defTabSz="806684" rtl="0" eaLnBrk="1" latinLnBrk="0" hangingPunct="1">
              <a:spcBef>
                <a:spcPts val="0"/>
              </a:spcBef>
              <a:spcAft>
                <a:spcPts val="265"/>
              </a:spcAft>
              <a:buFont typeface="Arial" pitchFamily="34" charset="0"/>
              <a:defRPr lang="en-US" sz="970" kern="1200" dirty="0" smtClean="0">
                <a:solidFill>
                  <a:schemeClr val="tx1"/>
                </a:solidFill>
                <a:latin typeface="+mn-lt"/>
                <a:ea typeface="+mj-ea"/>
                <a:cs typeface="+mj-cs"/>
              </a:defRPr>
            </a:lvl3pPr>
            <a:lvl4pPr algn="l" defTabSz="806684" rtl="0" eaLnBrk="1" latinLnBrk="0" hangingPunct="1">
              <a:spcBef>
                <a:spcPts val="0"/>
              </a:spcBef>
              <a:spcAft>
                <a:spcPts val="265"/>
              </a:spcAft>
              <a:buFont typeface="Arial" pitchFamily="34" charset="0"/>
              <a:defRPr lang="en-US" sz="882" kern="1200" dirty="0" smtClean="0">
                <a:solidFill>
                  <a:schemeClr val="tx1"/>
                </a:solidFill>
                <a:latin typeface="+mn-lt"/>
                <a:ea typeface="+mj-ea"/>
                <a:cs typeface="+mj-cs"/>
              </a:defRPr>
            </a:lvl4pPr>
            <a:lvl5pPr algn="l" defTabSz="806684" rtl="0" eaLnBrk="1" latinLnBrk="0" hangingPunct="1">
              <a:spcBef>
                <a:spcPts val="0"/>
              </a:spcBef>
              <a:spcAft>
                <a:spcPts val="265"/>
              </a:spcAft>
              <a:buFont typeface="Arial" pitchFamily="34" charset="0"/>
              <a:defRPr lang="en-GB" sz="882" kern="1200" dirty="0" smtClean="0">
                <a:solidFill>
                  <a:schemeClr val="tx1"/>
                </a:solidFill>
                <a:latin typeface="+mn-lt"/>
                <a:ea typeface="+mj-ea"/>
                <a:cs typeface="+mj-cs"/>
              </a:defRPr>
            </a:lvl5pPr>
            <a:lvl6pPr>
              <a:defRPr sz="1412"/>
            </a:lvl6pPr>
            <a:lvl7pPr>
              <a:defRPr sz="1235"/>
            </a:lvl7pPr>
            <a:lvl8pPr>
              <a:defRPr sz="1235"/>
            </a:lvl8pPr>
            <a:lvl9pPr>
              <a:defRPr sz="1235"/>
            </a:lvl9p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endParaRPr lang="en-NZ" noProof="0"/>
          </a:p>
        </p:txBody>
      </p:sp>
      <p:sp>
        <p:nvSpPr>
          <p:cNvPr id="4" name="Content Placeholder 3"/>
          <p:cNvSpPr>
            <a:spLocks noGrp="1"/>
          </p:cNvSpPr>
          <p:nvPr>
            <p:ph sz="half" idx="2"/>
          </p:nvPr>
        </p:nvSpPr>
        <p:spPr>
          <a:xfrm>
            <a:off x="4572914" y="1032142"/>
            <a:ext cx="4076629" cy="4604942"/>
          </a:xfrm>
        </p:spPr>
        <p:txBody>
          <a:bodyPr rtlCol="0">
            <a:noAutofit/>
          </a:bodyPr>
          <a:lstStyle>
            <a:lvl1pPr algn="l" defTabSz="806684" rtl="0" eaLnBrk="1" latinLnBrk="0" hangingPunct="1">
              <a:spcBef>
                <a:spcPts val="0"/>
              </a:spcBef>
              <a:spcAft>
                <a:spcPts val="265"/>
              </a:spcAft>
              <a:buFont typeface="Arial" pitchFamily="34" charset="0"/>
              <a:defRPr lang="en-US" sz="970" kern="1200" smtClean="0">
                <a:solidFill>
                  <a:schemeClr val="tx1"/>
                </a:solidFill>
                <a:latin typeface="+mn-lt"/>
                <a:ea typeface="+mj-ea"/>
                <a:cs typeface="+mj-cs"/>
              </a:defRPr>
            </a:lvl1pPr>
            <a:lvl2pPr algn="l" defTabSz="806684" rtl="0" eaLnBrk="1" latinLnBrk="0" hangingPunct="1">
              <a:spcBef>
                <a:spcPts val="0"/>
              </a:spcBef>
              <a:spcAft>
                <a:spcPts val="265"/>
              </a:spcAft>
              <a:buFont typeface="Arial" pitchFamily="34" charset="0"/>
              <a:defRPr lang="en-US" sz="970" kern="1200" smtClean="0">
                <a:solidFill>
                  <a:schemeClr val="tx1"/>
                </a:solidFill>
                <a:latin typeface="+mn-lt"/>
                <a:ea typeface="+mj-ea"/>
                <a:cs typeface="+mj-cs"/>
              </a:defRPr>
            </a:lvl2pPr>
            <a:lvl3pPr algn="l" defTabSz="806684" rtl="0" eaLnBrk="1" latinLnBrk="0" hangingPunct="1">
              <a:spcBef>
                <a:spcPts val="0"/>
              </a:spcBef>
              <a:spcAft>
                <a:spcPts val="265"/>
              </a:spcAft>
              <a:buFont typeface="Arial" pitchFamily="34" charset="0"/>
              <a:defRPr lang="en-US" sz="970" kern="1200" smtClean="0">
                <a:solidFill>
                  <a:schemeClr val="tx1"/>
                </a:solidFill>
                <a:latin typeface="+mn-lt"/>
                <a:ea typeface="+mj-ea"/>
                <a:cs typeface="+mj-cs"/>
              </a:defRPr>
            </a:lvl3pPr>
            <a:lvl4pPr algn="l" defTabSz="806684" rtl="0" eaLnBrk="1" latinLnBrk="0" hangingPunct="1">
              <a:spcBef>
                <a:spcPts val="0"/>
              </a:spcBef>
              <a:spcAft>
                <a:spcPts val="265"/>
              </a:spcAft>
              <a:buFont typeface="Arial" pitchFamily="34" charset="0"/>
              <a:defRPr lang="en-US" sz="882" kern="1200" smtClean="0">
                <a:solidFill>
                  <a:schemeClr val="tx1"/>
                </a:solidFill>
                <a:latin typeface="+mn-lt"/>
                <a:ea typeface="+mj-ea"/>
                <a:cs typeface="+mj-cs"/>
              </a:defRPr>
            </a:lvl4pPr>
            <a:lvl5pPr algn="l" defTabSz="806684" rtl="0" eaLnBrk="1" latinLnBrk="0" hangingPunct="1">
              <a:spcBef>
                <a:spcPts val="0"/>
              </a:spcBef>
              <a:spcAft>
                <a:spcPts val="265"/>
              </a:spcAft>
              <a:buFont typeface="Arial" pitchFamily="34" charset="0"/>
              <a:defRPr lang="en-GB" sz="882" kern="1200" dirty="0" smtClean="0">
                <a:solidFill>
                  <a:schemeClr val="tx1"/>
                </a:solidFill>
                <a:latin typeface="+mn-lt"/>
                <a:ea typeface="+mj-ea"/>
                <a:cs typeface="+mj-cs"/>
              </a:defRPr>
            </a:lvl5pPr>
            <a:lvl6pPr>
              <a:defRPr sz="1412"/>
            </a:lvl6pPr>
            <a:lvl7pPr>
              <a:defRPr sz="1235"/>
            </a:lvl7pPr>
            <a:lvl8pPr>
              <a:defRPr sz="1235"/>
            </a:lvl8pPr>
            <a:lvl9pPr>
              <a:defRPr sz="1235"/>
            </a:lvl9pPr>
          </a:lstStyle>
          <a:p>
            <a:pPr lvl="0"/>
            <a:r>
              <a:rPr lang="en-NZ" noProof="0" dirty="0" smtClean="0"/>
              <a:t>Click to edit Master text styles</a:t>
            </a:r>
          </a:p>
          <a:p>
            <a:pPr lvl="1"/>
            <a:r>
              <a:rPr lang="en-NZ" noProof="0" dirty="0" smtClean="0"/>
              <a:t>Second level</a:t>
            </a:r>
          </a:p>
          <a:p>
            <a:pPr lvl="2"/>
            <a:r>
              <a:rPr lang="en-NZ" noProof="0" dirty="0" smtClean="0"/>
              <a:t>Third level</a:t>
            </a:r>
          </a:p>
          <a:p>
            <a:pPr lvl="3"/>
            <a:r>
              <a:rPr lang="en-NZ" noProof="0" dirty="0" smtClean="0"/>
              <a:t>Fourth level</a:t>
            </a:r>
          </a:p>
          <a:p>
            <a:pPr lvl="4"/>
            <a:r>
              <a:rPr lang="en-NZ" noProof="0" dirty="0" smtClean="0"/>
              <a:t>Fifth level</a:t>
            </a:r>
            <a:endParaRPr lang="en-NZ" noProof="0" dirty="0"/>
          </a:p>
        </p:txBody>
      </p:sp>
      <p:sp>
        <p:nvSpPr>
          <p:cNvPr id="5" name="Slide Number Placeholder 9"/>
          <p:cNvSpPr>
            <a:spLocks noGrp="1"/>
          </p:cNvSpPr>
          <p:nvPr>
            <p:ph type="sldNum" sz="quarter" idx="10"/>
          </p:nvPr>
        </p:nvSpPr>
        <p:spPr>
          <a:xfrm>
            <a:off x="415571" y="6489682"/>
            <a:ext cx="282819" cy="144247"/>
          </a:xfrm>
        </p:spPr>
        <p:txBody>
          <a:bodyPr/>
          <a:lstStyle>
            <a:lvl1pPr>
              <a:defRPr/>
            </a:lvl1pPr>
          </a:lstStyle>
          <a:p>
            <a:pPr>
              <a:defRPr/>
            </a:pPr>
            <a:fld id="{97AA9ED2-E540-4982-9F06-7EE8329FFEED}" type="slidenum">
              <a:rPr lang="en-NZ" altLang="en-US"/>
              <a:pPr>
                <a:defRPr/>
              </a:pPr>
              <a:t>‹#›</a:t>
            </a:fld>
            <a:endParaRPr lang="en-NZ" altLang="en-US"/>
          </a:p>
        </p:txBody>
      </p:sp>
      <p:sp>
        <p:nvSpPr>
          <p:cNvPr id="6" name="Footer Placeholder 10"/>
          <p:cNvSpPr>
            <a:spLocks noGrp="1"/>
          </p:cNvSpPr>
          <p:nvPr>
            <p:ph type="ftr" sz="quarter" idx="11"/>
          </p:nvPr>
        </p:nvSpPr>
        <p:spPr>
          <a:xfrm>
            <a:off x="771981" y="6489682"/>
            <a:ext cx="4317318" cy="144247"/>
          </a:xfrm>
        </p:spPr>
        <p:txBody>
          <a:bodyPr/>
          <a:lstStyle>
            <a:lvl1pPr>
              <a:defRPr/>
            </a:lvl1pPr>
          </a:lstStyle>
          <a:p>
            <a:pPr>
              <a:defRPr/>
            </a:pPr>
            <a:endParaRPr lang="en-US"/>
          </a:p>
        </p:txBody>
      </p:sp>
    </p:spTree>
    <p:extLst>
      <p:ext uri="{BB962C8B-B14F-4D97-AF65-F5344CB8AC3E}">
        <p14:creationId xmlns:p14="http://schemas.microsoft.com/office/powerpoint/2010/main" val="23304246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Date Placeholder 2"/>
          <p:cNvSpPr>
            <a:spLocks noGrp="1"/>
          </p:cNvSpPr>
          <p:nvPr>
            <p:ph type="dt" sz="half" idx="10"/>
          </p:nvPr>
        </p:nvSpPr>
        <p:spPr/>
        <p:txBody>
          <a:bodyPr/>
          <a:lstStyle/>
          <a:p>
            <a:fld id="{E6550735-AEBC-2647-B5A1-DB66AF2D974C}"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370545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50735-AEBC-2647-B5A1-DB66AF2D974C}"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328386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mi-N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
        <p:nvSpPr>
          <p:cNvPr id="5" name="Date Placeholder 4"/>
          <p:cNvSpPr>
            <a:spLocks noGrp="1"/>
          </p:cNvSpPr>
          <p:nvPr>
            <p:ph type="dt" sz="half" idx="10"/>
          </p:nvPr>
        </p:nvSpPr>
        <p:spPr/>
        <p:txBody>
          <a:bodyPr/>
          <a:lstStyle/>
          <a:p>
            <a:fld id="{E6550735-AEBC-2647-B5A1-DB66AF2D974C}"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125796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
        <p:nvSpPr>
          <p:cNvPr id="5" name="Date Placeholder 4"/>
          <p:cNvSpPr>
            <a:spLocks noGrp="1"/>
          </p:cNvSpPr>
          <p:nvPr>
            <p:ph type="dt" sz="half" idx="10"/>
          </p:nvPr>
        </p:nvSpPr>
        <p:spPr/>
        <p:txBody>
          <a:bodyPr/>
          <a:lstStyle/>
          <a:p>
            <a:fld id="{E6550735-AEBC-2647-B5A1-DB66AF2D974C}"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14603-F67B-BA44-A07B-F9EFA1E63554}" type="slidenum">
              <a:rPr lang="en-US" smtClean="0"/>
              <a:t>‹#›</a:t>
            </a:fld>
            <a:endParaRPr lang="en-US"/>
          </a:p>
        </p:txBody>
      </p:sp>
    </p:spTree>
    <p:extLst>
      <p:ext uri="{BB962C8B-B14F-4D97-AF65-F5344CB8AC3E}">
        <p14:creationId xmlns:p14="http://schemas.microsoft.com/office/powerpoint/2010/main" val="329153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image" Target="../media/image1.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ags" Target="../tags/tag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vmlDrawing" Target="../drawings/vmlDrawing1.v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0735-AEBC-2647-B5A1-DB66AF2D974C}" type="datetimeFigureOut">
              <a:rPr lang="en-US" smtClean="0"/>
              <a:t>4/27/2018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14603-F67B-BA44-A07B-F9EFA1E63554}" type="slidenum">
              <a:rPr lang="en-US" smtClean="0"/>
              <a:t>‹#›</a:t>
            </a:fld>
            <a:endParaRPr lang="en-US"/>
          </a:p>
        </p:txBody>
      </p:sp>
    </p:spTree>
    <p:extLst>
      <p:ext uri="{BB962C8B-B14F-4D97-AF65-F5344CB8AC3E}">
        <p14:creationId xmlns:p14="http://schemas.microsoft.com/office/powerpoint/2010/main" val="107153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7"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7" y="877890"/>
            <a:ext cx="8391525" cy="692150"/>
          </a:xfrm>
          <a:prstGeom prst="rect">
            <a:avLst/>
          </a:prstGeom>
        </p:spPr>
        <p:txBody>
          <a:bodyPr vert="horz" lIns="0" tIns="0" rIns="0" bIns="0" rtlCol="0" anchor="t" anchorCtr="0">
            <a:noAutofit/>
          </a:bodyPr>
          <a:lstStyle/>
          <a:p>
            <a:r>
              <a:rPr lang="en-US" noProof="0" smtClean="0"/>
              <a:t>Click to edit Master title style</a:t>
            </a:r>
            <a:endParaRPr lang="en-NZ"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dirty="0"/>
          </a:p>
        </p:txBody>
      </p:sp>
      <p:sp>
        <p:nvSpPr>
          <p:cNvPr id="3" name="TextBox 2"/>
          <p:cNvSpPr txBox="1"/>
          <p:nvPr/>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NZ" sz="650" noProof="0" smtClean="0">
                <a:solidFill>
                  <a:schemeClr val="tx1"/>
                </a:solidFill>
              </a:rPr>
              <a:pPr marL="0" indent="0" algn="r">
                <a:spcBef>
                  <a:spcPts val="600"/>
                </a:spcBef>
                <a:buSzPct val="100000"/>
                <a:buFont typeface="Arial"/>
                <a:buNone/>
              </a:pPr>
              <a:t>‹#›</a:t>
            </a:fld>
            <a:endParaRPr lang="en-NZ" sz="650" noProof="0" dirty="0">
              <a:solidFill>
                <a:schemeClr val="tx1"/>
              </a:solidFill>
            </a:endParaRPr>
          </a:p>
        </p:txBody>
      </p:sp>
      <p:grpSp>
        <p:nvGrpSpPr>
          <p:cNvPr id="6" name="Group 5"/>
          <p:cNvGrpSpPr/>
          <p:nvPr userDrawn="1"/>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515921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08357" y="350113"/>
            <a:ext cx="8422522" cy="6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NZ" altLang="en-US" smtClean="0"/>
              <a:t>Click to edit Master title style</a:t>
            </a:r>
          </a:p>
        </p:txBody>
      </p:sp>
      <p:sp>
        <p:nvSpPr>
          <p:cNvPr id="3075" name="Text Placeholder 2"/>
          <p:cNvSpPr>
            <a:spLocks noGrp="1"/>
          </p:cNvSpPr>
          <p:nvPr>
            <p:ph type="body" idx="1"/>
          </p:nvPr>
        </p:nvSpPr>
        <p:spPr bwMode="auto">
          <a:xfrm>
            <a:off x="405471" y="1190382"/>
            <a:ext cx="8422522" cy="521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NZ" altLang="en-US" smtClean="0"/>
              <a:t>Click to edit Master text styles</a:t>
            </a:r>
          </a:p>
          <a:p>
            <a:pPr lvl="1"/>
            <a:r>
              <a:rPr lang="en-NZ" altLang="en-US" smtClean="0"/>
              <a:t>Second level</a:t>
            </a:r>
          </a:p>
          <a:p>
            <a:pPr lvl="2"/>
            <a:r>
              <a:rPr lang="en-NZ" altLang="en-US" smtClean="0"/>
              <a:t>Third level</a:t>
            </a:r>
          </a:p>
          <a:p>
            <a:pPr lvl="3"/>
            <a:r>
              <a:rPr lang="en-NZ" altLang="en-US" smtClean="0"/>
              <a:t>Fourth level</a:t>
            </a:r>
          </a:p>
          <a:p>
            <a:pPr lvl="4"/>
            <a:r>
              <a:rPr lang="en-NZ" altLang="en-US" smtClean="0"/>
              <a:t>Fifth level</a:t>
            </a:r>
          </a:p>
        </p:txBody>
      </p:sp>
      <p:sp>
        <p:nvSpPr>
          <p:cNvPr id="7" name="Slide Number Placeholder 9"/>
          <p:cNvSpPr>
            <a:spLocks noGrp="1"/>
          </p:cNvSpPr>
          <p:nvPr>
            <p:ph type="sldNum" sz="quarter" idx="4"/>
          </p:nvPr>
        </p:nvSpPr>
        <p:spPr>
          <a:xfrm>
            <a:off x="415571" y="6554102"/>
            <a:ext cx="282819" cy="144247"/>
          </a:xfrm>
          <a:prstGeom prst="rect">
            <a:avLst/>
          </a:prstGeom>
        </p:spPr>
        <p:txBody>
          <a:bodyPr vert="horz" wrap="square" lIns="0" tIns="0" rIns="0" bIns="0" numCol="1" anchor="t" anchorCtr="0" compatLnSpc="1">
            <a:prstTxWarp prst="textNoShape">
              <a:avLst/>
            </a:prstTxWarp>
            <a:noAutofit/>
          </a:bodyPr>
          <a:lstStyle>
            <a:lvl1pPr eaLnBrk="1" hangingPunct="1">
              <a:lnSpc>
                <a:spcPts val="1059"/>
              </a:lnSpc>
              <a:defRPr sz="882" b="1">
                <a:solidFill>
                  <a:schemeClr val="tx2"/>
                </a:solidFill>
              </a:defRPr>
            </a:lvl1pPr>
          </a:lstStyle>
          <a:p>
            <a:pPr>
              <a:defRPr/>
            </a:pPr>
            <a:fld id="{AB85AC0F-9E8E-442C-8867-D7721F9F84E8}" type="slidenum">
              <a:rPr lang="en-NZ" altLang="en-US"/>
              <a:pPr>
                <a:defRPr/>
              </a:pPr>
              <a:t>‹#›</a:t>
            </a:fld>
            <a:endParaRPr lang="en-NZ" altLang="en-US"/>
          </a:p>
        </p:txBody>
      </p:sp>
      <p:sp>
        <p:nvSpPr>
          <p:cNvPr id="10" name="Footer Placeholder 10"/>
          <p:cNvSpPr>
            <a:spLocks noGrp="1"/>
          </p:cNvSpPr>
          <p:nvPr>
            <p:ph type="ftr" sz="quarter" idx="3"/>
          </p:nvPr>
        </p:nvSpPr>
        <p:spPr>
          <a:xfrm>
            <a:off x="771981" y="6554102"/>
            <a:ext cx="4317318" cy="144247"/>
          </a:xfrm>
          <a:prstGeom prst="rect">
            <a:avLst/>
          </a:prstGeom>
        </p:spPr>
        <p:txBody>
          <a:bodyPr vert="horz" wrap="square" lIns="0" tIns="0" rIns="0" bIns="0" numCol="1" anchor="t" anchorCtr="0" compatLnSpc="1">
            <a:prstTxWarp prst="textNoShape">
              <a:avLst/>
            </a:prstTxWarp>
            <a:noAutofit/>
          </a:bodyPr>
          <a:lstStyle>
            <a:lvl1pPr eaLnBrk="1" hangingPunct="1">
              <a:lnSpc>
                <a:spcPts val="1059"/>
              </a:lnSpc>
              <a:defRPr sz="882">
                <a:solidFill>
                  <a:schemeClr val="tx2"/>
                </a:solidFill>
                <a:latin typeface="Arial" charset="0"/>
                <a:cs typeface="Arial" charset="0"/>
              </a:defRPr>
            </a:lvl1pPr>
          </a:lstStyle>
          <a:p>
            <a:pPr>
              <a:defRPr/>
            </a:pPr>
            <a:endParaRPr lang="en-US"/>
          </a:p>
        </p:txBody>
      </p:sp>
      <p:sp>
        <p:nvSpPr>
          <p:cNvPr id="6" name="Rectangle 5"/>
          <p:cNvSpPr>
            <a:spLocks noChangeArrowheads="1"/>
          </p:cNvSpPr>
          <p:nvPr userDrawn="1"/>
        </p:nvSpPr>
        <p:spPr bwMode="auto">
          <a:xfrm>
            <a:off x="5946414" y="6541499"/>
            <a:ext cx="2771914" cy="12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1019175" eaLnBrk="0" hangingPunct="0">
              <a:defRPr sz="2000">
                <a:solidFill>
                  <a:schemeClr val="tx1"/>
                </a:solidFill>
                <a:latin typeface="Arial" panose="020B0604020202020204" pitchFamily="34" charset="0"/>
                <a:cs typeface="Arial" panose="020B0604020202020204" pitchFamily="34" charset="0"/>
              </a:defRPr>
            </a:lvl1pPr>
            <a:lvl2pPr marL="742950" indent="-285750" defTabSz="1019175" eaLnBrk="0" hangingPunct="0">
              <a:defRPr sz="2000">
                <a:solidFill>
                  <a:schemeClr val="tx1"/>
                </a:solidFill>
                <a:latin typeface="Arial" panose="020B0604020202020204" pitchFamily="34" charset="0"/>
                <a:cs typeface="Arial" panose="020B0604020202020204" pitchFamily="34" charset="0"/>
              </a:defRPr>
            </a:lvl2pPr>
            <a:lvl3pPr marL="1143000" indent="-228600" defTabSz="1019175" eaLnBrk="0" hangingPunct="0">
              <a:defRPr sz="2000">
                <a:solidFill>
                  <a:schemeClr val="tx1"/>
                </a:solidFill>
                <a:latin typeface="Arial" panose="020B0604020202020204" pitchFamily="34" charset="0"/>
                <a:cs typeface="Arial" panose="020B0604020202020204" pitchFamily="34" charset="0"/>
              </a:defRPr>
            </a:lvl3pPr>
            <a:lvl4pPr marL="1600200" indent="-228600" defTabSz="1019175" eaLnBrk="0" hangingPunct="0">
              <a:defRPr sz="2000">
                <a:solidFill>
                  <a:schemeClr val="tx1"/>
                </a:solidFill>
                <a:latin typeface="Arial" panose="020B0604020202020204" pitchFamily="34" charset="0"/>
                <a:cs typeface="Arial" panose="020B0604020202020204" pitchFamily="34" charset="0"/>
              </a:defRPr>
            </a:lvl4pPr>
            <a:lvl5pPr marL="2057400" indent="-228600" defTabSz="1019175" eaLnBrk="0" hangingPunct="0">
              <a:defRPr sz="2000">
                <a:solidFill>
                  <a:schemeClr val="tx1"/>
                </a:solidFill>
                <a:latin typeface="Arial" panose="020B0604020202020204" pitchFamily="34" charset="0"/>
                <a:cs typeface="Arial" panose="020B0604020202020204" pitchFamily="34" charset="0"/>
              </a:defRPr>
            </a:lvl5pPr>
            <a:lvl6pPr marL="2514600" indent="-228600" defTabSz="10191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0191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0191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0191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r" eaLnBrk="1" hangingPunct="1">
              <a:lnSpc>
                <a:spcPts val="1059"/>
              </a:lnSpc>
              <a:defRPr/>
            </a:pPr>
            <a:r>
              <a:rPr lang="en-NZ" altLang="en-US" sz="706" dirty="0" smtClean="0">
                <a:solidFill>
                  <a:schemeClr val="tx2"/>
                </a:solidFill>
              </a:rPr>
              <a:t>© 2016 Deloitte. A member of Deloitte Touche Tohmatsu Limited.</a:t>
            </a:r>
          </a:p>
        </p:txBody>
      </p:sp>
    </p:spTree>
    <p:extLst>
      <p:ext uri="{BB962C8B-B14F-4D97-AF65-F5344CB8AC3E}">
        <p14:creationId xmlns:p14="http://schemas.microsoft.com/office/powerpoint/2010/main" val="3996385373"/>
      </p:ext>
    </p:extLst>
  </p:cSld>
  <p:clrMap bg1="lt1" tx1="dk1" bg2="lt2" tx2="dk2" accent1="accent1" accent2="accent2" accent3="accent3" accent4="accent4" accent5="accent5" accent6="accent6" hlink="hlink" folHlink="folHlink"/>
  <p:sldLayoutIdLst>
    <p:sldLayoutId id="2147483704" r:id="rId1"/>
    <p:sldLayoutId id="2147483705" r:id="rId2"/>
  </p:sldLayoutIdLst>
  <p:timing>
    <p:tnLst>
      <p:par>
        <p:cTn id="1" dur="indefinite" restart="never" nodeType="tmRoot"/>
      </p:par>
    </p:tnLst>
  </p:timing>
  <p:hf hdr="0" dt="0"/>
  <p:txStyles>
    <p:titleStyle>
      <a:lvl1pPr algn="l" defTabSz="899116" rtl="0" eaLnBrk="0" fontAlgn="base" hangingPunct="0">
        <a:lnSpc>
          <a:spcPts val="2999"/>
        </a:lnSpc>
        <a:spcBef>
          <a:spcPct val="0"/>
        </a:spcBef>
        <a:spcAft>
          <a:spcPct val="0"/>
        </a:spcAft>
        <a:defRPr sz="2117" b="1" kern="1200">
          <a:solidFill>
            <a:schemeClr val="tx2"/>
          </a:solidFill>
          <a:latin typeface="+mj-lt"/>
          <a:ea typeface="+mj-ea"/>
          <a:cs typeface="+mj-cs"/>
        </a:defRPr>
      </a:lvl1pPr>
      <a:lvl2pPr algn="l" defTabSz="899116" rtl="0" eaLnBrk="0" fontAlgn="base" hangingPunct="0">
        <a:lnSpc>
          <a:spcPts val="2999"/>
        </a:lnSpc>
        <a:spcBef>
          <a:spcPct val="0"/>
        </a:spcBef>
        <a:spcAft>
          <a:spcPct val="0"/>
        </a:spcAft>
        <a:defRPr sz="2117" b="1">
          <a:solidFill>
            <a:schemeClr val="tx2"/>
          </a:solidFill>
          <a:latin typeface="Arial" charset="0"/>
        </a:defRPr>
      </a:lvl2pPr>
      <a:lvl3pPr algn="l" defTabSz="899116" rtl="0" eaLnBrk="0" fontAlgn="base" hangingPunct="0">
        <a:lnSpc>
          <a:spcPts val="2999"/>
        </a:lnSpc>
        <a:spcBef>
          <a:spcPct val="0"/>
        </a:spcBef>
        <a:spcAft>
          <a:spcPct val="0"/>
        </a:spcAft>
        <a:defRPr sz="2117" b="1">
          <a:solidFill>
            <a:schemeClr val="tx2"/>
          </a:solidFill>
          <a:latin typeface="Arial" charset="0"/>
        </a:defRPr>
      </a:lvl3pPr>
      <a:lvl4pPr algn="l" defTabSz="899116" rtl="0" eaLnBrk="0" fontAlgn="base" hangingPunct="0">
        <a:lnSpc>
          <a:spcPts val="2999"/>
        </a:lnSpc>
        <a:spcBef>
          <a:spcPct val="0"/>
        </a:spcBef>
        <a:spcAft>
          <a:spcPct val="0"/>
        </a:spcAft>
        <a:defRPr sz="2117" b="1">
          <a:solidFill>
            <a:schemeClr val="tx2"/>
          </a:solidFill>
          <a:latin typeface="Arial" charset="0"/>
        </a:defRPr>
      </a:lvl4pPr>
      <a:lvl5pPr algn="l" defTabSz="899116" rtl="0" eaLnBrk="0" fontAlgn="base" hangingPunct="0">
        <a:lnSpc>
          <a:spcPts val="2999"/>
        </a:lnSpc>
        <a:spcBef>
          <a:spcPct val="0"/>
        </a:spcBef>
        <a:spcAft>
          <a:spcPct val="0"/>
        </a:spcAft>
        <a:defRPr sz="2117" b="1">
          <a:solidFill>
            <a:schemeClr val="tx2"/>
          </a:solidFill>
          <a:latin typeface="Arial" charset="0"/>
        </a:defRPr>
      </a:lvl5pPr>
      <a:lvl6pPr marL="403342" algn="l" rtl="0" fontAlgn="base">
        <a:spcBef>
          <a:spcPct val="0"/>
        </a:spcBef>
        <a:spcAft>
          <a:spcPct val="0"/>
        </a:spcAft>
        <a:defRPr sz="2117" b="1">
          <a:solidFill>
            <a:schemeClr val="accent1"/>
          </a:solidFill>
          <a:latin typeface="Arial" charset="0"/>
        </a:defRPr>
      </a:lvl6pPr>
      <a:lvl7pPr marL="806684" algn="l" rtl="0" fontAlgn="base">
        <a:spcBef>
          <a:spcPct val="0"/>
        </a:spcBef>
        <a:spcAft>
          <a:spcPct val="0"/>
        </a:spcAft>
        <a:defRPr sz="2117" b="1">
          <a:solidFill>
            <a:schemeClr val="accent1"/>
          </a:solidFill>
          <a:latin typeface="Arial" charset="0"/>
        </a:defRPr>
      </a:lvl7pPr>
      <a:lvl8pPr marL="1210026" algn="l" rtl="0" fontAlgn="base">
        <a:spcBef>
          <a:spcPct val="0"/>
        </a:spcBef>
        <a:spcAft>
          <a:spcPct val="0"/>
        </a:spcAft>
        <a:defRPr sz="2117" b="1">
          <a:solidFill>
            <a:schemeClr val="accent1"/>
          </a:solidFill>
          <a:latin typeface="Arial" charset="0"/>
        </a:defRPr>
      </a:lvl8pPr>
      <a:lvl9pPr marL="1613367" algn="l" rtl="0" fontAlgn="base">
        <a:spcBef>
          <a:spcPct val="0"/>
        </a:spcBef>
        <a:spcAft>
          <a:spcPct val="0"/>
        </a:spcAft>
        <a:defRPr sz="2117" b="1">
          <a:solidFill>
            <a:schemeClr val="accent1"/>
          </a:solidFill>
          <a:latin typeface="Arial" charset="0"/>
        </a:defRPr>
      </a:lvl9pPr>
    </p:titleStyle>
    <p:bodyStyle>
      <a:lvl1pPr marL="337519" indent="-337519" algn="l" defTabSz="899116" rtl="0" eaLnBrk="0" fontAlgn="base" hangingPunct="0">
        <a:spcBef>
          <a:spcPct val="0"/>
        </a:spcBef>
        <a:spcAft>
          <a:spcPts val="265"/>
        </a:spcAft>
        <a:buFont typeface="Arial" panose="020B0604020202020204" pitchFamily="34" charset="0"/>
        <a:defRPr lang="en-US" sz="1764" kern="1200" dirty="0">
          <a:solidFill>
            <a:schemeClr val="tx2"/>
          </a:solidFill>
          <a:latin typeface="+mn-lt"/>
          <a:ea typeface="+mn-ea"/>
          <a:cs typeface="+mn-cs"/>
        </a:defRPr>
      </a:lvl1pPr>
      <a:lvl2pPr marL="179263" indent="-179263" algn="l" defTabSz="899116" rtl="0" eaLnBrk="0" fontAlgn="base" hangingPunct="0">
        <a:spcBef>
          <a:spcPct val="0"/>
        </a:spcBef>
        <a:spcAft>
          <a:spcPts val="265"/>
        </a:spcAft>
        <a:buFont typeface="Arial" panose="020B0604020202020204" pitchFamily="34" charset="0"/>
        <a:buChar char="•"/>
        <a:defRPr lang="en-US" sz="1764" kern="1200" dirty="0">
          <a:solidFill>
            <a:schemeClr val="tx2"/>
          </a:solidFill>
          <a:latin typeface="+mn-lt"/>
          <a:ea typeface="+mj-ea"/>
          <a:cs typeface="+mj-cs"/>
        </a:defRPr>
      </a:lvl2pPr>
      <a:lvl3pPr marL="351524" indent="-172261" algn="l" defTabSz="899116" rtl="0" eaLnBrk="0" fontAlgn="base" hangingPunct="0">
        <a:spcBef>
          <a:spcPct val="0"/>
        </a:spcBef>
        <a:spcAft>
          <a:spcPts val="265"/>
        </a:spcAft>
        <a:buFont typeface="Arial" panose="020B0604020202020204" pitchFamily="34" charset="0"/>
        <a:buChar char="‒"/>
        <a:defRPr lang="en-US" sz="1764" kern="1200" dirty="0">
          <a:solidFill>
            <a:schemeClr val="tx2"/>
          </a:solidFill>
          <a:latin typeface="+mn-lt"/>
          <a:ea typeface="+mj-ea"/>
          <a:cs typeface="+mj-cs"/>
        </a:defRPr>
      </a:lvl3pPr>
      <a:lvl4pPr marL="530787" indent="-179263" algn="l" defTabSz="899116" rtl="0" eaLnBrk="0" fontAlgn="base" hangingPunct="0">
        <a:spcBef>
          <a:spcPct val="0"/>
        </a:spcBef>
        <a:spcAft>
          <a:spcPts val="529"/>
        </a:spcAft>
        <a:buFont typeface="Arial" panose="020B0604020202020204" pitchFamily="34" charset="0"/>
        <a:buChar char="•"/>
        <a:defRPr lang="en-US" kern="1200" dirty="0">
          <a:solidFill>
            <a:schemeClr val="tx2"/>
          </a:solidFill>
          <a:latin typeface="+mn-lt"/>
          <a:ea typeface="+mj-ea"/>
          <a:cs typeface="+mj-cs"/>
        </a:defRPr>
      </a:lvl4pPr>
      <a:lvl5pPr marL="700246" indent="-169460" algn="l" defTabSz="899116" rtl="0" eaLnBrk="0" fontAlgn="base" hangingPunct="0">
        <a:spcBef>
          <a:spcPct val="0"/>
        </a:spcBef>
        <a:spcAft>
          <a:spcPts val="529"/>
        </a:spcAft>
        <a:buFont typeface="Arial" panose="020B0604020202020204" pitchFamily="34" charset="0"/>
        <a:buChar char="‒"/>
        <a:defRPr lang="en-GB" kern="1200" dirty="0">
          <a:solidFill>
            <a:schemeClr val="tx2"/>
          </a:solidFill>
          <a:latin typeface="+mn-lt"/>
          <a:ea typeface="+mj-ea"/>
          <a:cs typeface="+mj-cs"/>
        </a:defRPr>
      </a:lvl5pPr>
      <a:lvl6pPr marL="789878" indent="-161057" algn="l" defTabSz="806684" rtl="0" eaLnBrk="1" latinLnBrk="0" hangingPunct="1">
        <a:spcBef>
          <a:spcPts val="0"/>
        </a:spcBef>
        <a:spcAft>
          <a:spcPts val="265"/>
        </a:spcAft>
        <a:buFont typeface="Arial" pitchFamily="34" charset="0"/>
        <a:buChar char="•"/>
        <a:defRPr sz="1412" kern="1200" baseline="0">
          <a:solidFill>
            <a:schemeClr val="accent1"/>
          </a:solidFill>
          <a:latin typeface="+mn-lt"/>
          <a:ea typeface="+mn-ea"/>
          <a:cs typeface="+mn-cs"/>
        </a:defRPr>
      </a:lvl6pPr>
      <a:lvl7pPr marL="952335" indent="-162457" algn="l" defTabSz="806684" rtl="0" eaLnBrk="1" latinLnBrk="0" hangingPunct="1">
        <a:spcBef>
          <a:spcPts val="0"/>
        </a:spcBef>
        <a:spcAft>
          <a:spcPts val="265"/>
        </a:spcAft>
        <a:buFont typeface="Arial" pitchFamily="34" charset="0"/>
        <a:buChar char="‒"/>
        <a:defRPr sz="1235" kern="1200">
          <a:solidFill>
            <a:schemeClr val="accent1"/>
          </a:solidFill>
          <a:latin typeface="+mn-lt"/>
          <a:ea typeface="+mn-ea"/>
          <a:cs typeface="+mn-cs"/>
        </a:defRPr>
      </a:lvl7pPr>
      <a:lvl8pPr marL="1104989" indent="-152654" algn="l" defTabSz="806684" rtl="0" eaLnBrk="1" latinLnBrk="0" hangingPunct="1">
        <a:spcBef>
          <a:spcPts val="0"/>
        </a:spcBef>
        <a:spcAft>
          <a:spcPts val="265"/>
        </a:spcAft>
        <a:buFont typeface="Arial" pitchFamily="34" charset="0"/>
        <a:buChar char="•"/>
        <a:defRPr sz="1235" kern="1200">
          <a:solidFill>
            <a:schemeClr val="accent1"/>
          </a:solidFill>
          <a:latin typeface="+mn-lt"/>
          <a:ea typeface="+mn-ea"/>
          <a:cs typeface="+mn-cs"/>
        </a:defRPr>
      </a:lvl8pPr>
      <a:lvl9pPr marL="1266045" indent="-161057" algn="l" defTabSz="806684" rtl="0" eaLnBrk="1" latinLnBrk="0" hangingPunct="1">
        <a:spcBef>
          <a:spcPts val="0"/>
        </a:spcBef>
        <a:spcAft>
          <a:spcPts val="265"/>
        </a:spcAft>
        <a:buFont typeface="Arial" pitchFamily="34" charset="0"/>
        <a:buChar char="‒"/>
        <a:defRPr sz="1235" kern="1200">
          <a:solidFill>
            <a:schemeClr val="accent1"/>
          </a:solidFill>
          <a:latin typeface="+mn-lt"/>
          <a:ea typeface="+mn-ea"/>
          <a:cs typeface="+mn-cs"/>
        </a:defRPr>
      </a:lvl9pPr>
    </p:bodyStyle>
    <p:otherStyle>
      <a:defPPr>
        <a:defRPr lang="en-US"/>
      </a:defPPr>
      <a:lvl1pPr marL="0" algn="l" defTabSz="806684" rtl="0" eaLnBrk="1" latinLnBrk="0" hangingPunct="1">
        <a:defRPr sz="1588" kern="1200">
          <a:solidFill>
            <a:schemeClr val="tx1"/>
          </a:solidFill>
          <a:latin typeface="+mn-lt"/>
          <a:ea typeface="+mn-ea"/>
          <a:cs typeface="+mn-cs"/>
        </a:defRPr>
      </a:lvl1pPr>
      <a:lvl2pPr marL="403342" algn="l" defTabSz="806684" rtl="0" eaLnBrk="1" latinLnBrk="0" hangingPunct="1">
        <a:defRPr sz="1588" kern="1200">
          <a:solidFill>
            <a:schemeClr val="tx1"/>
          </a:solidFill>
          <a:latin typeface="+mn-lt"/>
          <a:ea typeface="+mn-ea"/>
          <a:cs typeface="+mn-cs"/>
        </a:defRPr>
      </a:lvl2pPr>
      <a:lvl3pPr marL="806684" algn="l" defTabSz="806684" rtl="0" eaLnBrk="1" latinLnBrk="0" hangingPunct="1">
        <a:defRPr sz="1588" kern="1200">
          <a:solidFill>
            <a:schemeClr val="tx1"/>
          </a:solidFill>
          <a:latin typeface="+mn-lt"/>
          <a:ea typeface="+mn-ea"/>
          <a:cs typeface="+mn-cs"/>
        </a:defRPr>
      </a:lvl3pPr>
      <a:lvl4pPr marL="1210026" algn="l" defTabSz="806684" rtl="0" eaLnBrk="1" latinLnBrk="0" hangingPunct="1">
        <a:defRPr sz="1588" kern="1200">
          <a:solidFill>
            <a:schemeClr val="tx1"/>
          </a:solidFill>
          <a:latin typeface="+mn-lt"/>
          <a:ea typeface="+mn-ea"/>
          <a:cs typeface="+mn-cs"/>
        </a:defRPr>
      </a:lvl4pPr>
      <a:lvl5pPr marL="1613367" algn="l" defTabSz="806684" rtl="0" eaLnBrk="1" latinLnBrk="0" hangingPunct="1">
        <a:defRPr sz="1588" kern="1200">
          <a:solidFill>
            <a:schemeClr val="tx1"/>
          </a:solidFill>
          <a:latin typeface="+mn-lt"/>
          <a:ea typeface="+mn-ea"/>
          <a:cs typeface="+mn-cs"/>
        </a:defRPr>
      </a:lvl5pPr>
      <a:lvl6pPr marL="2016709" algn="l" defTabSz="806684" rtl="0" eaLnBrk="1" latinLnBrk="0" hangingPunct="1">
        <a:defRPr sz="1588" kern="1200">
          <a:solidFill>
            <a:schemeClr val="tx1"/>
          </a:solidFill>
          <a:latin typeface="+mn-lt"/>
          <a:ea typeface="+mn-ea"/>
          <a:cs typeface="+mn-cs"/>
        </a:defRPr>
      </a:lvl6pPr>
      <a:lvl7pPr marL="2420051" algn="l" defTabSz="806684" rtl="0" eaLnBrk="1" latinLnBrk="0" hangingPunct="1">
        <a:defRPr sz="1588" kern="1200">
          <a:solidFill>
            <a:schemeClr val="tx1"/>
          </a:solidFill>
          <a:latin typeface="+mn-lt"/>
          <a:ea typeface="+mn-ea"/>
          <a:cs typeface="+mn-cs"/>
        </a:defRPr>
      </a:lvl7pPr>
      <a:lvl8pPr marL="2823393" algn="l" defTabSz="806684" rtl="0" eaLnBrk="1" latinLnBrk="0" hangingPunct="1">
        <a:defRPr sz="1588" kern="1200">
          <a:solidFill>
            <a:schemeClr val="tx1"/>
          </a:solidFill>
          <a:latin typeface="+mn-lt"/>
          <a:ea typeface="+mn-ea"/>
          <a:cs typeface="+mn-cs"/>
        </a:defRPr>
      </a:lvl8pPr>
      <a:lvl9pPr marL="3226735" algn="l" defTabSz="806684"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5495226"/>
          </a:xfrm>
        </p:spPr>
        <p:txBody>
          <a:bodyPr>
            <a:normAutofit/>
          </a:bodyPr>
          <a:lstStyle/>
          <a:p>
            <a:r>
              <a:rPr lang="en-US" sz="2800" b="1" dirty="0" smtClean="0">
                <a:latin typeface="Arial" panose="020B0604020202020204" pitchFamily="34" charset="0"/>
                <a:cs typeface="Arial" panose="020B0604020202020204" pitchFamily="34" charset="0"/>
              </a:rPr>
              <a:t>PERSPECTIVE ON CHARITY LAW, ACCOUNTING AND REGULATION IN</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NEW ZEALAND</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Session 10:  Charity Law and Accounting in Te </a:t>
            </a:r>
            <a:r>
              <a:rPr lang="en-US" sz="2400" dirty="0" err="1" smtClean="0">
                <a:latin typeface="Arial" panose="020B0604020202020204" pitchFamily="34" charset="0"/>
                <a:cs typeface="Arial" panose="020B0604020202020204" pitchFamily="34" charset="0"/>
              </a:rPr>
              <a:t>Ao</a:t>
            </a:r>
            <a:r>
              <a:rPr lang="en-US" sz="2400" dirty="0" smtClean="0">
                <a:latin typeface="Arial" panose="020B0604020202020204" pitchFamily="34" charset="0"/>
                <a:cs typeface="Arial" panose="020B0604020202020204" pitchFamily="34" charset="0"/>
              </a:rPr>
              <a:t> M</a:t>
            </a:r>
            <a:r>
              <a:rPr lang="mi-NZ" sz="2400" dirty="0" smtClean="0">
                <a:latin typeface="Arial" panose="020B0604020202020204" pitchFamily="34" charset="0"/>
                <a:cs typeface="Arial" panose="020B0604020202020204" pitchFamily="34" charset="0"/>
              </a:rPr>
              <a:t>āori</a:t>
            </a:r>
            <a:br>
              <a:rPr lang="mi-NZ" sz="2400" dirty="0" smtClean="0">
                <a:latin typeface="Arial" panose="020B0604020202020204" pitchFamily="34" charset="0"/>
                <a:cs typeface="Arial" panose="020B0604020202020204" pitchFamily="34" charset="0"/>
              </a:rPr>
            </a:br>
            <a:r>
              <a:rPr lang="mi-NZ" sz="3600" dirty="0" smtClean="0">
                <a:latin typeface="Arial" panose="020B0604020202020204" pitchFamily="34" charset="0"/>
                <a:cs typeface="Arial" panose="020B0604020202020204" pitchFamily="34" charset="0"/>
              </a:rPr>
              <a:t/>
            </a:r>
            <a:br>
              <a:rPr lang="mi-NZ" sz="3600" dirty="0" smtClean="0">
                <a:latin typeface="Arial" panose="020B0604020202020204" pitchFamily="34" charset="0"/>
                <a:cs typeface="Arial" panose="020B0604020202020204" pitchFamily="34" charset="0"/>
              </a:rPr>
            </a:br>
            <a:r>
              <a:rPr lang="mi-NZ" sz="2000" dirty="0" smtClean="0">
                <a:latin typeface="Arial" panose="020B0604020202020204" pitchFamily="34" charset="0"/>
                <a:cs typeface="Arial" panose="020B0604020202020204" pitchFamily="34" charset="0"/>
              </a:rPr>
              <a:t>Presenters:  	Damian Stone</a:t>
            </a:r>
            <a:br>
              <a:rPr lang="mi-NZ" sz="2000" dirty="0" smtClean="0">
                <a:latin typeface="Arial" panose="020B0604020202020204" pitchFamily="34" charset="0"/>
                <a:cs typeface="Arial" panose="020B0604020202020204" pitchFamily="34" charset="0"/>
              </a:rPr>
            </a:br>
            <a:r>
              <a:rPr lang="mi-NZ" sz="2000" dirty="0">
                <a:latin typeface="Arial" panose="020B0604020202020204" pitchFamily="34" charset="0"/>
                <a:cs typeface="Arial" panose="020B0604020202020204" pitchFamily="34" charset="0"/>
              </a:rPr>
              <a:t>	</a:t>
            </a:r>
            <a:r>
              <a:rPr lang="mi-NZ" sz="2000" dirty="0" smtClean="0">
                <a:latin typeface="Arial" panose="020B0604020202020204" pitchFamily="34" charset="0"/>
                <a:cs typeface="Arial" panose="020B0604020202020204" pitchFamily="34" charset="0"/>
              </a:rPr>
              <a:t>		    </a:t>
            </a:r>
            <a:r>
              <a:rPr lang="mi-NZ" sz="2000" dirty="0" err="1" smtClean="0">
                <a:latin typeface="Arial" panose="020B0604020202020204" pitchFamily="34" charset="0"/>
                <a:cs typeface="Arial" panose="020B0604020202020204" pitchFamily="34" charset="0"/>
              </a:rPr>
              <a:t>Alex</a:t>
            </a:r>
            <a:r>
              <a:rPr lang="mi-NZ" sz="2000" dirty="0" smtClean="0">
                <a:latin typeface="Arial" panose="020B0604020202020204" pitchFamily="34" charset="0"/>
                <a:cs typeface="Arial" panose="020B0604020202020204" pitchFamily="34" charset="0"/>
              </a:rPr>
              <a:t> Wilson</a:t>
            </a:r>
            <a:endParaRPr lang="en-US" sz="2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9968"/>
            <a:ext cx="1853560" cy="1018032"/>
          </a:xfrm>
        </p:spPr>
      </p:pic>
      <p:grpSp>
        <p:nvGrpSpPr>
          <p:cNvPr id="6" name="Group 5"/>
          <p:cNvGrpSpPr/>
          <p:nvPr/>
        </p:nvGrpSpPr>
        <p:grpSpPr>
          <a:xfrm>
            <a:off x="7258624" y="619803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1220281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6237" y="6371808"/>
            <a:ext cx="1051119" cy="45719"/>
          </a:xfrm>
        </p:spPr>
        <p:txBody>
          <a:bodyPr>
            <a:normAutofit fontScale="25000" lnSpcReduction="20000"/>
          </a:bodyPr>
          <a:lstStyle/>
          <a:p>
            <a:endParaRPr lang="en-NZ" dirty="0"/>
          </a:p>
        </p:txBody>
      </p:sp>
      <p:pic>
        <p:nvPicPr>
          <p:cNvPr id="4" name="Picture 3"/>
          <p:cNvPicPr>
            <a:picLocks noChangeAspect="1"/>
          </p:cNvPicPr>
          <p:nvPr/>
        </p:nvPicPr>
        <p:blipFill>
          <a:blip r:embed="rId3"/>
          <a:stretch>
            <a:fillRect/>
          </a:stretch>
        </p:blipFill>
        <p:spPr>
          <a:xfrm>
            <a:off x="433007" y="617047"/>
            <a:ext cx="8388823" cy="780356"/>
          </a:xfrm>
          <a:prstGeom prst="rect">
            <a:avLst/>
          </a:prstGeom>
        </p:spPr>
      </p:pic>
      <p:pic>
        <p:nvPicPr>
          <p:cNvPr id="5" name="Picture 4"/>
          <p:cNvPicPr>
            <a:picLocks noChangeAspect="1"/>
          </p:cNvPicPr>
          <p:nvPr/>
        </p:nvPicPr>
        <p:blipFill>
          <a:blip r:embed="rId4"/>
          <a:stretch>
            <a:fillRect/>
          </a:stretch>
        </p:blipFill>
        <p:spPr>
          <a:xfrm>
            <a:off x="1412099" y="1529697"/>
            <a:ext cx="6714952" cy="40361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Tree>
    <p:extLst>
      <p:ext uri="{BB962C8B-B14F-4D97-AF65-F5344CB8AC3E}">
        <p14:creationId xmlns:p14="http://schemas.microsoft.com/office/powerpoint/2010/main" val="4678864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5495226"/>
          </a:xfrm>
        </p:spPr>
        <p:txBody>
          <a:bodyPr>
            <a:normAutofit/>
          </a:bodyPr>
          <a:lstStyle/>
          <a:p>
            <a:r>
              <a:rPr lang="en-US" sz="2800" b="1" dirty="0" smtClean="0">
                <a:latin typeface="Arial" panose="020B0604020202020204" pitchFamily="34" charset="0"/>
                <a:cs typeface="Arial" panose="020B0604020202020204" pitchFamily="34" charset="0"/>
              </a:rPr>
              <a:t>Types of Māori charities</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9968"/>
            <a:ext cx="1853560" cy="1018032"/>
          </a:xfrm>
        </p:spPr>
      </p:pic>
      <p:grpSp>
        <p:nvGrpSpPr>
          <p:cNvPr id="6" name="Group 5"/>
          <p:cNvGrpSpPr/>
          <p:nvPr/>
        </p:nvGrpSpPr>
        <p:grpSpPr>
          <a:xfrm>
            <a:off x="7258624" y="619803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3877859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14" name="Title 2"/>
          <p:cNvSpPr>
            <a:spLocks noGrp="1"/>
          </p:cNvSpPr>
          <p:nvPr>
            <p:ph type="title"/>
          </p:nvPr>
        </p:nvSpPr>
        <p:spPr>
          <a:xfrm>
            <a:off x="234431" y="942339"/>
            <a:ext cx="8385174" cy="698501"/>
          </a:xfrm>
        </p:spPr>
        <p:txBody>
          <a:bodyPr/>
          <a:lstStyle/>
          <a:p>
            <a:r>
              <a:rPr lang="mi-NZ" sz="3000" b="1" dirty="0" smtClean="0"/>
              <a:t>Maori </a:t>
            </a:r>
            <a:r>
              <a:rPr lang="mi-NZ" sz="3000" b="1" dirty="0" err="1" smtClean="0"/>
              <a:t>Land</a:t>
            </a:r>
            <a:r>
              <a:rPr lang="mi-NZ" sz="3000" b="1" dirty="0" smtClean="0"/>
              <a:t> </a:t>
            </a:r>
            <a:r>
              <a:rPr lang="mi-NZ" sz="3000" b="1" dirty="0" err="1" smtClean="0"/>
              <a:t>Trusts</a:t>
            </a:r>
            <a:r>
              <a:rPr lang="mi-NZ" sz="3000" b="1" dirty="0" smtClean="0"/>
              <a:t> and Incorporations</a:t>
            </a:r>
            <a:br>
              <a:rPr lang="mi-NZ" sz="3000" b="1" dirty="0" smtClean="0"/>
            </a:br>
            <a:endParaRPr lang="en-NZ" sz="3000" b="1" dirty="0"/>
          </a:p>
        </p:txBody>
      </p:sp>
      <p:sp>
        <p:nvSpPr>
          <p:cNvPr id="15" name="Content Placeholder 1"/>
          <p:cNvSpPr>
            <a:spLocks noGrp="1"/>
          </p:cNvSpPr>
          <p:nvPr>
            <p:ph sz="quarter" idx="10"/>
          </p:nvPr>
        </p:nvSpPr>
        <p:spPr>
          <a:xfrm>
            <a:off x="234431" y="1640840"/>
            <a:ext cx="8007304" cy="4716463"/>
          </a:xfrm>
        </p:spPr>
        <p:txBody>
          <a:bodyPr>
            <a:noAutofit/>
          </a:bodyPr>
          <a:lstStyle/>
          <a:p>
            <a:pPr marL="171450" indent="-171450">
              <a:buFont typeface="Arial" panose="020B0604020202020204" pitchFamily="34" charset="0"/>
              <a:buChar char="•"/>
            </a:pPr>
            <a:r>
              <a:rPr lang="en-NZ" sz="2800" dirty="0" smtClean="0"/>
              <a:t>Constituted under Te Ture Whenua Maori Act 1993</a:t>
            </a:r>
          </a:p>
          <a:p>
            <a:pPr marL="171450" indent="-171450">
              <a:buFont typeface="Arial" panose="020B0604020202020204" pitchFamily="34" charset="0"/>
              <a:buChar char="•"/>
            </a:pPr>
            <a:r>
              <a:rPr lang="en-NZ" sz="2800" dirty="0" smtClean="0"/>
              <a:t>Charitable Trust created to provide for social returns to owners</a:t>
            </a:r>
            <a:endParaRPr lang="en-NZ" sz="2800" b="0" dirty="0" smtClean="0"/>
          </a:p>
        </p:txBody>
      </p:sp>
    </p:spTree>
    <p:extLst>
      <p:ext uri="{BB962C8B-B14F-4D97-AF65-F5344CB8AC3E}">
        <p14:creationId xmlns:p14="http://schemas.microsoft.com/office/powerpoint/2010/main" val="16164882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pPr algn="l"/>
            <a:r>
              <a:rPr lang="en-US" dirty="0" smtClean="0">
                <a:latin typeface="Arial" panose="020B0604020202020204" pitchFamily="34" charset="0"/>
                <a:cs typeface="Arial" panose="020B0604020202020204" pitchFamily="34" charset="0"/>
              </a:rPr>
              <a:t>Types of Māori charities</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4614"/>
            <a:ext cx="1863307" cy="1023386"/>
          </a:xfrm>
        </p:spPr>
      </p:pic>
      <p:sp>
        <p:nvSpPr>
          <p:cNvPr id="2" name="TextBox 1"/>
          <p:cNvSpPr txBox="1"/>
          <p:nvPr/>
        </p:nvSpPr>
        <p:spPr>
          <a:xfrm>
            <a:off x="517585" y="1302589"/>
            <a:ext cx="8333117" cy="4770537"/>
          </a:xfrm>
          <a:prstGeom prst="rect">
            <a:avLst/>
          </a:prstGeom>
          <a:noFill/>
        </p:spPr>
        <p:txBody>
          <a:bodyPr wrap="square" rtlCol="0">
            <a:spAutoFit/>
          </a:bodyPr>
          <a:lstStyle/>
          <a:p>
            <a:pPr marL="285750" lvl="0" indent="-285750">
              <a:buFont typeface="Arial" panose="020B0604020202020204" pitchFamily="34" charset="0"/>
              <a:buChar char="•"/>
            </a:pPr>
            <a:r>
              <a:rPr lang="en-NZ" sz="2200" dirty="0">
                <a:latin typeface="Arial" panose="020B0604020202020204" pitchFamily="34" charset="0"/>
                <a:cs typeface="Arial" panose="020B0604020202020204" pitchFamily="34" charset="0"/>
              </a:rPr>
              <a:t>Māori Trust Boards</a:t>
            </a:r>
          </a:p>
          <a:p>
            <a:pPr marL="742950" lvl="1" indent="-285750">
              <a:buFont typeface="Courier New" panose="02070309020205020404" pitchFamily="49" charset="0"/>
              <a:buChar char="o"/>
            </a:pPr>
            <a:r>
              <a:rPr lang="en-NZ" sz="2200" dirty="0">
                <a:latin typeface="Arial" panose="020B0604020202020204" pitchFamily="34" charset="0"/>
                <a:cs typeface="Arial" panose="020B0604020202020204" pitchFamily="34" charset="0"/>
              </a:rPr>
              <a:t>Generally operate for charitable purposes</a:t>
            </a:r>
          </a:p>
          <a:p>
            <a:pPr marL="1200150" lvl="2" indent="-285750">
              <a:buFont typeface="Wingdings" panose="05000000000000000000" pitchFamily="2" charset="2"/>
              <a:buChar char="§"/>
            </a:pPr>
            <a:r>
              <a:rPr lang="en-NZ" sz="2200" dirty="0">
                <a:latin typeface="Arial" panose="020B0604020202020204" pitchFamily="34" charset="0"/>
                <a:cs typeface="Arial" panose="020B0604020202020204" pitchFamily="34" charset="0"/>
              </a:rPr>
              <a:t>Hauraki Māori Trust Board</a:t>
            </a:r>
          </a:p>
          <a:p>
            <a:pPr marL="1200150" lvl="2" indent="-285750">
              <a:buFont typeface="Wingdings" panose="05000000000000000000" pitchFamily="2" charset="2"/>
              <a:buChar char="§"/>
            </a:pPr>
            <a:r>
              <a:rPr lang="en-NZ" sz="2200" dirty="0" err="1">
                <a:latin typeface="Arial" panose="020B0604020202020204" pitchFamily="34" charset="0"/>
                <a:cs typeface="Arial" panose="020B0604020202020204" pitchFamily="34" charset="0"/>
              </a:rPr>
              <a:t>Maniapoto</a:t>
            </a:r>
            <a:r>
              <a:rPr lang="en-NZ" sz="2200" dirty="0">
                <a:latin typeface="Arial" panose="020B0604020202020204" pitchFamily="34" charset="0"/>
                <a:cs typeface="Arial" panose="020B0604020202020204" pitchFamily="34" charset="0"/>
              </a:rPr>
              <a:t> Māori Trust Board</a:t>
            </a:r>
          </a:p>
          <a:p>
            <a:pPr marL="1200150" lvl="2" indent="-285750">
              <a:buFont typeface="Wingdings" panose="05000000000000000000" pitchFamily="2" charset="2"/>
              <a:buChar char="§"/>
            </a:pPr>
            <a:r>
              <a:rPr lang="en-NZ" sz="2200" dirty="0">
                <a:latin typeface="Arial" panose="020B0604020202020204" pitchFamily="34" charset="0"/>
                <a:cs typeface="Arial" panose="020B0604020202020204" pitchFamily="34" charset="0"/>
              </a:rPr>
              <a:t>Tai </a:t>
            </a:r>
            <a:r>
              <a:rPr lang="en-NZ" sz="2200" dirty="0" err="1">
                <a:latin typeface="Arial" panose="020B0604020202020204" pitchFamily="34" charset="0"/>
                <a:cs typeface="Arial" panose="020B0604020202020204" pitchFamily="34" charset="0"/>
              </a:rPr>
              <a:t>Tokerau</a:t>
            </a:r>
            <a:r>
              <a:rPr lang="en-NZ" sz="2200" dirty="0">
                <a:latin typeface="Arial" panose="020B0604020202020204" pitchFamily="34" charset="0"/>
                <a:cs typeface="Arial" panose="020B0604020202020204" pitchFamily="34" charset="0"/>
              </a:rPr>
              <a:t> Māori Trust Board</a:t>
            </a:r>
          </a:p>
          <a:p>
            <a:pPr marL="1200150" lvl="2" indent="-285750">
              <a:buFont typeface="Wingdings" panose="05000000000000000000" pitchFamily="2" charset="2"/>
              <a:buChar char="§"/>
            </a:pPr>
            <a:r>
              <a:rPr lang="en-NZ" sz="2200" dirty="0">
                <a:latin typeface="Arial" panose="020B0604020202020204" pitchFamily="34" charset="0"/>
                <a:cs typeface="Arial" panose="020B0604020202020204" pitchFamily="34" charset="0"/>
              </a:rPr>
              <a:t>Tauranga Moana </a:t>
            </a:r>
            <a:r>
              <a:rPr lang="en-NZ" sz="2200" dirty="0" smtClean="0">
                <a:latin typeface="Arial" panose="020B0604020202020204" pitchFamily="34" charset="0"/>
                <a:cs typeface="Arial" panose="020B0604020202020204" pitchFamily="34" charset="0"/>
              </a:rPr>
              <a:t>Māori </a:t>
            </a:r>
            <a:r>
              <a:rPr lang="en-NZ" sz="2200" dirty="0">
                <a:latin typeface="Arial" panose="020B0604020202020204" pitchFamily="34" charset="0"/>
                <a:cs typeface="Arial" panose="020B0604020202020204" pitchFamily="34" charset="0"/>
              </a:rPr>
              <a:t>Trust Board</a:t>
            </a:r>
          </a:p>
          <a:p>
            <a:pPr marL="1200150" lvl="2" indent="-285750">
              <a:buFont typeface="Wingdings" panose="05000000000000000000" pitchFamily="2" charset="2"/>
              <a:buChar char="§"/>
            </a:pPr>
            <a:r>
              <a:rPr lang="en-NZ" sz="2200" dirty="0" err="1">
                <a:latin typeface="Arial" panose="020B0604020202020204" pitchFamily="34" charset="0"/>
                <a:cs typeface="Arial" panose="020B0604020202020204" pitchFamily="34" charset="0"/>
              </a:rPr>
              <a:t>Tūwharetoa</a:t>
            </a:r>
            <a:r>
              <a:rPr lang="en-NZ" sz="2200" dirty="0">
                <a:latin typeface="Arial" panose="020B0604020202020204" pitchFamily="34" charset="0"/>
                <a:cs typeface="Arial" panose="020B0604020202020204" pitchFamily="34" charset="0"/>
              </a:rPr>
              <a:t> Māori Trust Board</a:t>
            </a:r>
          </a:p>
          <a:p>
            <a:pPr marL="1200150" lvl="2" indent="-285750">
              <a:buFont typeface="Wingdings" panose="05000000000000000000" pitchFamily="2" charset="2"/>
              <a:buChar char="§"/>
            </a:pPr>
            <a:r>
              <a:rPr lang="en-NZ" sz="2200" dirty="0" err="1">
                <a:latin typeface="Arial" panose="020B0604020202020204" pitchFamily="34" charset="0"/>
                <a:cs typeface="Arial" panose="020B0604020202020204" pitchFamily="34" charset="0"/>
              </a:rPr>
              <a:t>Whakatōhea</a:t>
            </a:r>
            <a:r>
              <a:rPr lang="en-NZ" sz="2200" dirty="0">
                <a:latin typeface="Arial" panose="020B0604020202020204" pitchFamily="34" charset="0"/>
                <a:cs typeface="Arial" panose="020B0604020202020204" pitchFamily="34" charset="0"/>
              </a:rPr>
              <a:t> Māori Trust Board</a:t>
            </a:r>
          </a:p>
          <a:p>
            <a:pPr marL="1200150" lvl="2" indent="-285750">
              <a:buFont typeface="Wingdings" panose="05000000000000000000" pitchFamily="2" charset="2"/>
              <a:buChar char="§"/>
            </a:pPr>
            <a:r>
              <a:rPr lang="en-NZ" sz="2200" dirty="0" err="1">
                <a:latin typeface="Arial" panose="020B0604020202020204" pitchFamily="34" charset="0"/>
                <a:cs typeface="Arial" panose="020B0604020202020204" pitchFamily="34" charset="0"/>
              </a:rPr>
              <a:t>Whangaroa</a:t>
            </a:r>
            <a:r>
              <a:rPr lang="en-NZ" sz="2200" dirty="0">
                <a:latin typeface="Arial" panose="020B0604020202020204" pitchFamily="34" charset="0"/>
                <a:cs typeface="Arial" panose="020B0604020202020204" pitchFamily="34" charset="0"/>
              </a:rPr>
              <a:t> Māori Trust Board</a:t>
            </a:r>
          </a:p>
          <a:p>
            <a:pPr marL="742950" lvl="1" indent="-285750">
              <a:buFont typeface="Courier New" panose="02070309020205020404" pitchFamily="49" charset="0"/>
              <a:buChar char="o"/>
            </a:pPr>
            <a:r>
              <a:rPr lang="en-NZ" sz="2200" dirty="0">
                <a:latin typeface="Arial" panose="020B0604020202020204" pitchFamily="34" charset="0"/>
                <a:cs typeface="Arial" panose="020B0604020202020204" pitchFamily="34" charset="0"/>
              </a:rPr>
              <a:t>Section 24B of the Māori Trust Boards Act 1955</a:t>
            </a:r>
          </a:p>
          <a:p>
            <a:pPr marL="285750" lvl="0" indent="-285750">
              <a:buFont typeface="Arial" panose="020B0604020202020204" pitchFamily="34" charset="0"/>
              <a:buChar char="•"/>
            </a:pPr>
            <a:r>
              <a:rPr lang="en-NZ" sz="2200" dirty="0">
                <a:latin typeface="Arial" panose="020B0604020202020204" pitchFamily="34" charset="0"/>
                <a:cs typeface="Arial" panose="020B0604020202020204" pitchFamily="34" charset="0"/>
              </a:rPr>
              <a:t>Marae</a:t>
            </a:r>
          </a:p>
          <a:p>
            <a:pPr marL="742950" lvl="1" indent="-285750">
              <a:buFont typeface="Courier New" panose="02070309020205020404" pitchFamily="49" charset="0"/>
              <a:buChar char="o"/>
            </a:pPr>
            <a:r>
              <a:rPr lang="en-NZ" sz="2200" dirty="0">
                <a:latin typeface="Arial" panose="020B0604020202020204" pitchFamily="34" charset="0"/>
                <a:cs typeface="Arial" panose="020B0604020202020204" pitchFamily="34" charset="0"/>
              </a:rPr>
              <a:t>Section 338 of </a:t>
            </a:r>
            <a:r>
              <a:rPr lang="en-NZ" sz="2200" dirty="0" err="1">
                <a:latin typeface="Arial" panose="020B0604020202020204" pitchFamily="34" charset="0"/>
                <a:cs typeface="Arial" panose="020B0604020202020204" pitchFamily="34" charset="0"/>
              </a:rPr>
              <a:t>Te</a:t>
            </a:r>
            <a:r>
              <a:rPr lang="en-NZ" sz="2200" dirty="0">
                <a:latin typeface="Arial" panose="020B0604020202020204" pitchFamily="34" charset="0"/>
                <a:cs typeface="Arial" panose="020B0604020202020204" pitchFamily="34" charset="0"/>
              </a:rPr>
              <a:t> Ture Whenua Māori Act 1993</a:t>
            </a:r>
          </a:p>
          <a:p>
            <a:pPr marL="742950" lvl="1" indent="-285750">
              <a:buFont typeface="Courier New" panose="02070309020205020404" pitchFamily="49" charset="0"/>
              <a:buChar char="o"/>
            </a:pPr>
            <a:r>
              <a:rPr lang="en-NZ" sz="2200" dirty="0">
                <a:latin typeface="Arial" panose="020B0604020202020204" pitchFamily="34" charset="0"/>
                <a:cs typeface="Arial" panose="020B0604020202020204" pitchFamily="34" charset="0"/>
              </a:rPr>
              <a:t>Section 218 of </a:t>
            </a:r>
            <a:r>
              <a:rPr lang="en-NZ" sz="2200" dirty="0" err="1">
                <a:latin typeface="Arial" panose="020B0604020202020204" pitchFamily="34" charset="0"/>
                <a:cs typeface="Arial" panose="020B0604020202020204" pitchFamily="34" charset="0"/>
              </a:rPr>
              <a:t>Te</a:t>
            </a:r>
            <a:r>
              <a:rPr lang="en-NZ" sz="2200" dirty="0">
                <a:latin typeface="Arial" panose="020B0604020202020204" pitchFamily="34" charset="0"/>
                <a:cs typeface="Arial" panose="020B0604020202020204" pitchFamily="34" charset="0"/>
              </a:rPr>
              <a:t> Ture Whenua Māori Act 1993</a:t>
            </a:r>
          </a:p>
          <a:p>
            <a:r>
              <a:rPr lang="en-NZ" i="1" dirty="0"/>
              <a:t> </a:t>
            </a:r>
            <a:endParaRPr lang="en-NZ" sz="2400" dirty="0"/>
          </a:p>
        </p:txBody>
      </p:sp>
    </p:spTree>
    <p:extLst>
      <p:ext uri="{BB962C8B-B14F-4D97-AF65-F5344CB8AC3E}">
        <p14:creationId xmlns:p14="http://schemas.microsoft.com/office/powerpoint/2010/main" val="840611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pPr algn="l"/>
            <a:r>
              <a:rPr lang="en-US" dirty="0" smtClean="0">
                <a:latin typeface="Arial" panose="020B0604020202020204" pitchFamily="34" charset="0"/>
                <a:cs typeface="Arial" panose="020B0604020202020204" pitchFamily="34" charset="0"/>
              </a:rPr>
              <a:t>Types of Māori charities</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4614"/>
            <a:ext cx="1863307" cy="1023386"/>
          </a:xfrm>
        </p:spPr>
      </p:pic>
      <p:sp>
        <p:nvSpPr>
          <p:cNvPr id="2" name="TextBox 1"/>
          <p:cNvSpPr txBox="1"/>
          <p:nvPr/>
        </p:nvSpPr>
        <p:spPr>
          <a:xfrm>
            <a:off x="457200" y="1656272"/>
            <a:ext cx="8333117" cy="4154984"/>
          </a:xfrm>
          <a:prstGeom prst="rect">
            <a:avLst/>
          </a:prstGeom>
          <a:noFill/>
        </p:spPr>
        <p:txBody>
          <a:bodyPr wrap="square" rtlCol="0">
            <a:spAutoFit/>
          </a:bodyPr>
          <a:lstStyle/>
          <a:p>
            <a:pPr marL="285750" lvl="0" indent="-285750">
              <a:buFont typeface="Arial" panose="020B0604020202020204" pitchFamily="34" charset="0"/>
              <a:buChar char="•"/>
            </a:pPr>
            <a:r>
              <a:rPr lang="en-NZ" sz="2200" dirty="0">
                <a:latin typeface="Arial" panose="020B0604020202020204" pitchFamily="34" charset="0"/>
                <a:cs typeface="Arial" panose="020B0604020202020204" pitchFamily="34" charset="0"/>
              </a:rPr>
              <a:t>Māori fisheries</a:t>
            </a:r>
          </a:p>
          <a:p>
            <a:pPr marL="742950" lvl="1" indent="-285750">
              <a:buFont typeface="Courier New" panose="02070309020205020404" pitchFamily="49" charset="0"/>
              <a:buChar char="o"/>
            </a:pPr>
            <a:r>
              <a:rPr lang="en-NZ" sz="2200" dirty="0">
                <a:latin typeface="Arial" panose="020B0604020202020204" pitchFamily="34" charset="0"/>
                <a:cs typeface="Arial" panose="020B0604020202020204" pitchFamily="34" charset="0"/>
              </a:rPr>
              <a:t>Mandated iwi organisations</a:t>
            </a:r>
          </a:p>
          <a:p>
            <a:pPr marL="742950" lvl="1" indent="-285750">
              <a:buFont typeface="Courier New" panose="02070309020205020404" pitchFamily="49" charset="0"/>
              <a:buChar char="o"/>
            </a:pPr>
            <a:r>
              <a:rPr lang="en-NZ" sz="2200" dirty="0">
                <a:latin typeface="Arial" panose="020B0604020202020204" pitchFamily="34" charset="0"/>
                <a:cs typeface="Arial" panose="020B0604020202020204" pitchFamily="34" charset="0"/>
              </a:rPr>
              <a:t>Asset holding companies</a:t>
            </a:r>
          </a:p>
          <a:p>
            <a:pPr marL="742950" lvl="1" indent="-285750">
              <a:buFont typeface="Courier New" panose="02070309020205020404" pitchFamily="49" charset="0"/>
              <a:buChar char="o"/>
            </a:pPr>
            <a:r>
              <a:rPr lang="en-NZ" sz="2200" dirty="0" err="1">
                <a:latin typeface="Arial" panose="020B0604020202020204" pitchFamily="34" charset="0"/>
                <a:cs typeface="Arial" panose="020B0604020202020204" pitchFamily="34" charset="0"/>
              </a:rPr>
              <a:t>Te</a:t>
            </a:r>
            <a:r>
              <a:rPr lang="en-NZ" sz="2200" dirty="0">
                <a:latin typeface="Arial" panose="020B0604020202020204" pitchFamily="34" charset="0"/>
                <a:cs typeface="Arial" panose="020B0604020202020204" pitchFamily="34" charset="0"/>
              </a:rPr>
              <a:t> </a:t>
            </a:r>
            <a:r>
              <a:rPr lang="en-NZ" sz="2200" dirty="0" err="1">
                <a:latin typeface="Arial" panose="020B0604020202020204" pitchFamily="34" charset="0"/>
                <a:cs typeface="Arial" panose="020B0604020202020204" pitchFamily="34" charset="0"/>
              </a:rPr>
              <a:t>Ohu</a:t>
            </a:r>
            <a:r>
              <a:rPr lang="en-NZ" sz="2200" dirty="0">
                <a:latin typeface="Arial" panose="020B0604020202020204" pitchFamily="34" charset="0"/>
                <a:cs typeface="Arial" panose="020B0604020202020204" pitchFamily="34" charset="0"/>
              </a:rPr>
              <a:t> Kai Moana</a:t>
            </a:r>
          </a:p>
          <a:p>
            <a:pPr marL="285750" lvl="0" indent="-285750">
              <a:buFont typeface="Arial" panose="020B0604020202020204" pitchFamily="34" charset="0"/>
              <a:buChar char="•"/>
            </a:pPr>
            <a:r>
              <a:rPr lang="en-NZ" sz="2200" dirty="0">
                <a:latin typeface="Arial" panose="020B0604020202020204" pitchFamily="34" charset="0"/>
                <a:cs typeface="Arial" panose="020B0604020202020204" pitchFamily="34" charset="0"/>
              </a:rPr>
              <a:t>Maori forestry</a:t>
            </a:r>
          </a:p>
          <a:p>
            <a:pPr marL="742950" lvl="1" indent="-285750">
              <a:buFont typeface="Courier New" panose="02070309020205020404" pitchFamily="49" charset="0"/>
              <a:buChar char="o"/>
            </a:pPr>
            <a:r>
              <a:rPr lang="en-NZ" sz="2200" dirty="0">
                <a:latin typeface="Arial" panose="020B0604020202020204" pitchFamily="34" charset="0"/>
                <a:cs typeface="Arial" panose="020B0604020202020204" pitchFamily="34" charset="0"/>
              </a:rPr>
              <a:t>Crown Forestry Rental Trust</a:t>
            </a:r>
          </a:p>
          <a:p>
            <a:pPr marL="285750" lvl="0" indent="-285750">
              <a:buFont typeface="Arial" panose="020B0604020202020204" pitchFamily="34" charset="0"/>
              <a:buChar char="•"/>
            </a:pPr>
            <a:r>
              <a:rPr lang="en-NZ" sz="2200" dirty="0">
                <a:latin typeface="Arial" panose="020B0604020202020204" pitchFamily="34" charset="0"/>
                <a:cs typeface="Arial" panose="020B0604020202020204" pitchFamily="34" charset="0"/>
              </a:rPr>
              <a:t>Social services</a:t>
            </a:r>
          </a:p>
          <a:p>
            <a:pPr marL="742950" lvl="1" indent="-285750">
              <a:buFont typeface="Courier New" panose="02070309020205020404" pitchFamily="49" charset="0"/>
              <a:buChar char="o"/>
            </a:pPr>
            <a:r>
              <a:rPr lang="en-NZ" sz="2200" dirty="0" err="1">
                <a:latin typeface="Arial" panose="020B0604020202020204" pitchFamily="34" charset="0"/>
                <a:cs typeface="Arial" panose="020B0604020202020204" pitchFamily="34" charset="0"/>
              </a:rPr>
              <a:t>Manukau</a:t>
            </a:r>
            <a:r>
              <a:rPr lang="en-NZ" sz="2200" dirty="0">
                <a:latin typeface="Arial" panose="020B0604020202020204" pitchFamily="34" charset="0"/>
                <a:cs typeface="Arial" panose="020B0604020202020204" pitchFamily="34" charset="0"/>
              </a:rPr>
              <a:t> Urban Maori Authority Incorporated</a:t>
            </a:r>
          </a:p>
          <a:p>
            <a:pPr marL="742950" lvl="1" indent="-285750">
              <a:buFont typeface="Courier New" panose="02070309020205020404" pitchFamily="49" charset="0"/>
              <a:buChar char="o"/>
            </a:pPr>
            <a:r>
              <a:rPr lang="en-NZ" sz="2200" dirty="0">
                <a:latin typeface="Arial" panose="020B0604020202020204" pitchFamily="34" charset="0"/>
                <a:cs typeface="Arial" panose="020B0604020202020204" pitchFamily="34" charset="0"/>
              </a:rPr>
              <a:t>National Urban Maori Authority</a:t>
            </a:r>
          </a:p>
          <a:p>
            <a:pPr marL="742950" lvl="1" indent="-285750">
              <a:buFont typeface="Courier New" panose="02070309020205020404" pitchFamily="49" charset="0"/>
              <a:buChar char="o"/>
            </a:pPr>
            <a:r>
              <a:rPr lang="en-NZ" sz="2200" dirty="0" err="1">
                <a:latin typeface="Arial" panose="020B0604020202020204" pitchFamily="34" charset="0"/>
                <a:cs typeface="Arial" panose="020B0604020202020204" pitchFamily="34" charset="0"/>
              </a:rPr>
              <a:t>Whānau</a:t>
            </a:r>
            <a:r>
              <a:rPr lang="en-NZ" sz="2200" dirty="0">
                <a:latin typeface="Arial" panose="020B0604020202020204" pitchFamily="34" charset="0"/>
                <a:cs typeface="Arial" panose="020B0604020202020204" pitchFamily="34" charset="0"/>
              </a:rPr>
              <a:t> Ora</a:t>
            </a:r>
          </a:p>
          <a:p>
            <a:pPr marL="742950" lvl="1" indent="-285750">
              <a:buFont typeface="Courier New" panose="02070309020205020404" pitchFamily="49" charset="0"/>
              <a:buChar char="o"/>
            </a:pPr>
            <a:r>
              <a:rPr lang="en-NZ" sz="2200" dirty="0" smtClean="0">
                <a:latin typeface="Arial" panose="020B0604020202020204" pitchFamily="34" charset="0"/>
                <a:cs typeface="Arial" panose="020B0604020202020204" pitchFamily="34" charset="0"/>
              </a:rPr>
              <a:t>Others</a:t>
            </a:r>
          </a:p>
          <a:p>
            <a:pPr marL="285750" indent="-285750">
              <a:buFont typeface="Courier New" panose="02070309020205020404" pitchFamily="49" charset="0"/>
              <a:buChar char="o"/>
            </a:pPr>
            <a:r>
              <a:rPr lang="en-NZ" sz="2200" dirty="0" smtClean="0">
                <a:latin typeface="Arial" panose="020B0604020202020204" pitchFamily="34" charset="0"/>
                <a:cs typeface="Arial" panose="020B0604020202020204" pitchFamily="34" charset="0"/>
              </a:rPr>
              <a:t>Post settlement governance entities (PSGEs)</a:t>
            </a:r>
            <a:endParaRPr lang="en-NZ"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55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5495226"/>
          </a:xfrm>
        </p:spPr>
        <p:txBody>
          <a:bodyPr>
            <a:normAutofit/>
          </a:bodyPr>
          <a:lstStyle/>
          <a:p>
            <a:r>
              <a:rPr lang="en-US" sz="2800" b="1" dirty="0" smtClean="0">
                <a:latin typeface="Arial" panose="020B0604020202020204" pitchFamily="34" charset="0"/>
                <a:cs typeface="Arial" panose="020B0604020202020204" pitchFamily="34" charset="0"/>
              </a:rPr>
              <a:t>Case Study:</a:t>
            </a:r>
            <a:br>
              <a:rPr lang="en-US" sz="2800" b="1" dirty="0" smtClean="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A closer look at Treaty settlement structures</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9968"/>
            <a:ext cx="1853560" cy="1018032"/>
          </a:xfrm>
        </p:spPr>
      </p:pic>
      <p:grpSp>
        <p:nvGrpSpPr>
          <p:cNvPr id="6" name="Group 5"/>
          <p:cNvGrpSpPr/>
          <p:nvPr/>
        </p:nvGrpSpPr>
        <p:grpSpPr>
          <a:xfrm>
            <a:off x="7258624" y="619803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1170413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fontScale="90000"/>
          </a:bodyPr>
          <a:lstStyle/>
          <a:p>
            <a:pPr algn="l"/>
            <a:r>
              <a:rPr lang="en-NZ" dirty="0">
                <a:latin typeface="Arial" panose="020B0604020202020204" pitchFamily="34" charset="0"/>
                <a:cs typeface="Arial" panose="020B0604020202020204" pitchFamily="34" charset="0"/>
              </a:rPr>
              <a:t>Case Study – A closer look at Treaty settlement structures</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4614"/>
            <a:ext cx="1863307" cy="1023386"/>
          </a:xfrm>
        </p:spPr>
      </p:pic>
      <p:sp>
        <p:nvSpPr>
          <p:cNvPr id="2" name="TextBox 1"/>
          <p:cNvSpPr txBox="1"/>
          <p:nvPr/>
        </p:nvSpPr>
        <p:spPr>
          <a:xfrm>
            <a:off x="457200" y="1656272"/>
            <a:ext cx="8333117" cy="369332"/>
          </a:xfrm>
          <a:prstGeom prst="rect">
            <a:avLst/>
          </a:prstGeom>
          <a:noFill/>
        </p:spPr>
        <p:txBody>
          <a:bodyPr wrap="square" rtlCol="0">
            <a:spAutoFit/>
          </a:bodyPr>
          <a:lstStyle/>
          <a:p>
            <a:r>
              <a:rPr lang="en-NZ" dirty="0"/>
              <a:t> </a:t>
            </a:r>
            <a:endParaRPr lang="en-NZ" sz="2400" dirty="0"/>
          </a:p>
        </p:txBody>
      </p:sp>
      <p:sp>
        <p:nvSpPr>
          <p:cNvPr id="4" name="TextBox 3"/>
          <p:cNvSpPr txBox="1"/>
          <p:nvPr/>
        </p:nvSpPr>
        <p:spPr>
          <a:xfrm>
            <a:off x="457200" y="1656272"/>
            <a:ext cx="8333117" cy="4093428"/>
          </a:xfrm>
          <a:prstGeom prst="rect">
            <a:avLst/>
          </a:prstGeom>
          <a:noFill/>
        </p:spPr>
        <p:txBody>
          <a:bodyPr wrap="square" rtlCol="0">
            <a:spAutoFit/>
          </a:bodyPr>
          <a:lstStyle/>
          <a:p>
            <a:pPr marL="285750" lvl="0" indent="-285750">
              <a:buFont typeface="Arial" panose="020B0604020202020204" pitchFamily="34" charset="0"/>
              <a:buChar char="•"/>
            </a:pPr>
            <a:r>
              <a:rPr lang="en-NZ" sz="2600" dirty="0">
                <a:latin typeface="Arial" panose="020B0604020202020204" pitchFamily="34" charset="0"/>
                <a:cs typeface="Arial" panose="020B0604020202020204" pitchFamily="34" charset="0"/>
              </a:rPr>
              <a:t>Crown policy</a:t>
            </a:r>
          </a:p>
          <a:p>
            <a:pPr marL="742950" lvl="1" indent="-285750">
              <a:buFont typeface="Courier New" panose="02070309020205020404" pitchFamily="49" charset="0"/>
              <a:buChar char="o"/>
            </a:pPr>
            <a:r>
              <a:rPr lang="en-NZ" sz="2600" dirty="0">
                <a:latin typeface="Arial" panose="020B0604020202020204" pitchFamily="34" charset="0"/>
                <a:cs typeface="Arial" panose="020B0604020202020204" pitchFamily="34" charset="0"/>
              </a:rPr>
              <a:t>20 questions and general policy</a:t>
            </a:r>
          </a:p>
          <a:p>
            <a:pPr marL="742950" lvl="1" indent="-285750">
              <a:buFont typeface="Courier New" panose="02070309020205020404" pitchFamily="49" charset="0"/>
              <a:buChar char="o"/>
            </a:pPr>
            <a:r>
              <a:rPr lang="en-NZ" sz="2600" dirty="0">
                <a:latin typeface="Arial" panose="020B0604020202020204" pitchFamily="34" charset="0"/>
                <a:cs typeface="Arial" panose="020B0604020202020204" pitchFamily="34" charset="0"/>
              </a:rPr>
              <a:t>Crown does not settle on charities</a:t>
            </a:r>
          </a:p>
          <a:p>
            <a:pPr marL="742950" lvl="1" indent="-285750">
              <a:buFont typeface="Courier New" panose="02070309020205020404" pitchFamily="49" charset="0"/>
              <a:buChar char="o"/>
            </a:pPr>
            <a:r>
              <a:rPr lang="en-NZ" sz="2600" dirty="0">
                <a:latin typeface="Arial" panose="020B0604020202020204" pitchFamily="34" charset="0"/>
                <a:cs typeface="Arial" panose="020B0604020202020204" pitchFamily="34" charset="0"/>
              </a:rPr>
              <a:t>Enforceability and other issues</a:t>
            </a:r>
          </a:p>
          <a:p>
            <a:pPr marL="742950" lvl="1" indent="-285750">
              <a:buFont typeface="Courier New" panose="02070309020205020404" pitchFamily="49" charset="0"/>
              <a:buChar char="o"/>
            </a:pPr>
            <a:r>
              <a:rPr lang="en-NZ" sz="2600" dirty="0">
                <a:latin typeface="Arial" panose="020B0604020202020204" pitchFamily="34" charset="0"/>
                <a:cs typeface="Arial" panose="020B0604020202020204" pitchFamily="34" charset="0"/>
              </a:rPr>
              <a:t>PSGE must therefore be non-charitable on receipt of assets</a:t>
            </a:r>
          </a:p>
          <a:p>
            <a:pPr marL="285750" lvl="0" indent="-285750">
              <a:buFont typeface="Arial" panose="020B0604020202020204" pitchFamily="34" charset="0"/>
              <a:buChar char="•"/>
            </a:pPr>
            <a:r>
              <a:rPr lang="en-NZ" sz="2600" dirty="0">
                <a:latin typeface="Arial" panose="020B0604020202020204" pitchFamily="34" charset="0"/>
                <a:cs typeface="Arial" panose="020B0604020202020204" pitchFamily="34" charset="0"/>
              </a:rPr>
              <a:t>Non-charitable purposes</a:t>
            </a:r>
          </a:p>
          <a:p>
            <a:pPr marL="742950" lvl="1" indent="-285750">
              <a:buFont typeface="Courier New" panose="02070309020205020404" pitchFamily="49" charset="0"/>
              <a:buChar char="o"/>
            </a:pPr>
            <a:r>
              <a:rPr lang="en-NZ" sz="2600" dirty="0" err="1">
                <a:latin typeface="Arial" panose="020B0604020202020204" pitchFamily="34" charset="0"/>
                <a:cs typeface="Arial" panose="020B0604020202020204" pitchFamily="34" charset="0"/>
              </a:rPr>
              <a:t>Whai</a:t>
            </a:r>
            <a:r>
              <a:rPr lang="en-NZ" sz="2600" dirty="0">
                <a:latin typeface="Arial" panose="020B0604020202020204" pitchFamily="34" charset="0"/>
                <a:cs typeface="Arial" panose="020B0604020202020204" pitchFamily="34" charset="0"/>
              </a:rPr>
              <a:t> </a:t>
            </a:r>
            <a:r>
              <a:rPr lang="en-NZ" sz="2600" dirty="0" err="1">
                <a:latin typeface="Arial" panose="020B0604020202020204" pitchFamily="34" charset="0"/>
                <a:cs typeface="Arial" panose="020B0604020202020204" pitchFamily="34" charset="0"/>
              </a:rPr>
              <a:t>rawa</a:t>
            </a:r>
            <a:endParaRPr lang="en-NZ" sz="26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NZ" sz="2600" dirty="0">
                <a:latin typeface="Arial" panose="020B0604020202020204" pitchFamily="34" charset="0"/>
                <a:cs typeface="Arial" panose="020B0604020202020204" pitchFamily="34" charset="0"/>
              </a:rPr>
              <a:t>Individual benefits</a:t>
            </a:r>
          </a:p>
          <a:p>
            <a:pPr marL="742950" lvl="1" indent="-285750">
              <a:buFont typeface="Courier New" panose="02070309020205020404" pitchFamily="49" charset="0"/>
              <a:buChar char="o"/>
            </a:pPr>
            <a:r>
              <a:rPr lang="en-NZ" sz="2600" dirty="0">
                <a:latin typeface="Arial" panose="020B0604020202020204" pitchFamily="34" charset="0"/>
                <a:cs typeface="Arial" panose="020B0604020202020204" pitchFamily="34" charset="0"/>
              </a:rPr>
              <a:t>Future activities</a:t>
            </a:r>
          </a:p>
        </p:txBody>
      </p:sp>
    </p:spTree>
    <p:extLst>
      <p:ext uri="{BB962C8B-B14F-4D97-AF65-F5344CB8AC3E}">
        <p14:creationId xmlns:p14="http://schemas.microsoft.com/office/powerpoint/2010/main" val="3731476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14" name="Title 2"/>
          <p:cNvSpPr>
            <a:spLocks noGrp="1"/>
          </p:cNvSpPr>
          <p:nvPr>
            <p:ph type="title"/>
          </p:nvPr>
        </p:nvSpPr>
        <p:spPr>
          <a:xfrm>
            <a:off x="437460" y="942339"/>
            <a:ext cx="8385174" cy="698501"/>
          </a:xfrm>
        </p:spPr>
        <p:txBody>
          <a:bodyPr/>
          <a:lstStyle/>
          <a:p>
            <a:r>
              <a:rPr lang="mi-NZ" sz="3000" b="1" dirty="0" smtClean="0"/>
              <a:t>Post Settlement Governance Entities</a:t>
            </a:r>
            <a:br>
              <a:rPr lang="mi-NZ" sz="3000" b="1" dirty="0" smtClean="0"/>
            </a:br>
            <a:endParaRPr lang="en-NZ" sz="3000" b="1" dirty="0"/>
          </a:p>
        </p:txBody>
      </p:sp>
      <p:sp>
        <p:nvSpPr>
          <p:cNvPr id="15" name="Content Placeholder 1"/>
          <p:cNvSpPr>
            <a:spLocks noGrp="1"/>
          </p:cNvSpPr>
          <p:nvPr>
            <p:ph sz="quarter" idx="10"/>
          </p:nvPr>
        </p:nvSpPr>
        <p:spPr>
          <a:xfrm>
            <a:off x="234431" y="1640840"/>
            <a:ext cx="8007304" cy="4716463"/>
          </a:xfrm>
        </p:spPr>
        <p:txBody>
          <a:bodyPr>
            <a:noAutofit/>
          </a:bodyPr>
          <a:lstStyle/>
          <a:p>
            <a:pPr marL="171450" indent="-171450">
              <a:buFont typeface="Arial" panose="020B0604020202020204" pitchFamily="34" charset="0"/>
              <a:buChar char="•"/>
            </a:pPr>
            <a:r>
              <a:rPr lang="en-NZ" sz="2800" dirty="0" smtClean="0"/>
              <a:t>What is a PSGE?</a:t>
            </a:r>
          </a:p>
          <a:p>
            <a:pPr marL="171450" indent="-171450">
              <a:buFont typeface="Arial" panose="020B0604020202020204" pitchFamily="34" charset="0"/>
              <a:buChar char="•"/>
            </a:pPr>
            <a:r>
              <a:rPr lang="en-NZ" sz="2800" dirty="0" smtClean="0"/>
              <a:t>Breaches of the Treaty of Waitangi</a:t>
            </a:r>
          </a:p>
          <a:p>
            <a:pPr marL="171450" indent="-171450">
              <a:buFont typeface="Arial" panose="020B0604020202020204" pitchFamily="34" charset="0"/>
              <a:buChar char="•"/>
            </a:pPr>
            <a:r>
              <a:rPr lang="en-NZ" sz="2800" dirty="0" smtClean="0"/>
              <a:t>Claim relates to pre 1992</a:t>
            </a:r>
          </a:p>
          <a:p>
            <a:pPr marL="171450" indent="-171450">
              <a:buFont typeface="Arial" panose="020B0604020202020204" pitchFamily="34" charset="0"/>
              <a:buChar char="•"/>
            </a:pPr>
            <a:r>
              <a:rPr lang="en-NZ" sz="2800" dirty="0" smtClean="0"/>
              <a:t>The Process</a:t>
            </a:r>
          </a:p>
        </p:txBody>
      </p:sp>
      <p:sp>
        <p:nvSpPr>
          <p:cNvPr id="5" name="Pentagon 4"/>
          <p:cNvSpPr/>
          <p:nvPr/>
        </p:nvSpPr>
        <p:spPr>
          <a:xfrm>
            <a:off x="350365" y="4314086"/>
            <a:ext cx="2036320" cy="645147"/>
          </a:xfrm>
          <a:prstGeom prst="homePlate">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Verdana"/>
                <a:ea typeface="+mn-ea"/>
                <a:cs typeface="+mn-cs"/>
              </a:rPr>
              <a:t>Pre Negotiations</a:t>
            </a:r>
          </a:p>
        </p:txBody>
      </p:sp>
      <p:sp>
        <p:nvSpPr>
          <p:cNvPr id="6" name="Chevron 5"/>
          <p:cNvSpPr/>
          <p:nvPr/>
        </p:nvSpPr>
        <p:spPr>
          <a:xfrm>
            <a:off x="2164211" y="4314086"/>
            <a:ext cx="2151954" cy="645147"/>
          </a:xfrm>
          <a:prstGeom prst="chevron">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Verdana"/>
                <a:ea typeface="+mn-ea"/>
                <a:cs typeface="+mn-cs"/>
              </a:rPr>
              <a:t>Negotiations</a:t>
            </a:r>
          </a:p>
        </p:txBody>
      </p:sp>
      <p:sp>
        <p:nvSpPr>
          <p:cNvPr id="7" name="Chevron 6"/>
          <p:cNvSpPr/>
          <p:nvPr/>
        </p:nvSpPr>
        <p:spPr>
          <a:xfrm>
            <a:off x="4066193" y="4314086"/>
            <a:ext cx="2138124" cy="645147"/>
          </a:xfrm>
          <a:prstGeom prst="chevron">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Verdana"/>
                <a:ea typeface="+mn-ea"/>
                <a:cs typeface="+mn-cs"/>
              </a:rPr>
              <a:t>Legislation</a:t>
            </a:r>
          </a:p>
        </p:txBody>
      </p:sp>
      <p:sp>
        <p:nvSpPr>
          <p:cNvPr id="8" name="Chevron 7"/>
          <p:cNvSpPr/>
          <p:nvPr/>
        </p:nvSpPr>
        <p:spPr>
          <a:xfrm>
            <a:off x="5961417" y="4314086"/>
            <a:ext cx="2250000" cy="645147"/>
          </a:xfrm>
          <a:prstGeom prst="chevron">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Verdana"/>
                <a:ea typeface="+mn-ea"/>
                <a:cs typeface="+mn-cs"/>
              </a:rPr>
              <a:t>Settlement</a:t>
            </a:r>
            <a:endParaRPr kumimoji="0" lang="en-US" sz="1200" b="1"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3079937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11266" name="TextBox 39"/>
          <p:cNvSpPr txBox="1">
            <a:spLocks noChangeArrowheads="1"/>
          </p:cNvSpPr>
          <p:nvPr/>
        </p:nvSpPr>
        <p:spPr bwMode="auto">
          <a:xfrm>
            <a:off x="3746436" y="3810623"/>
            <a:ext cx="1651129" cy="4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algn="ctr" defTabSz="806684" fontAlgn="base">
              <a:spcBef>
                <a:spcPct val="0"/>
              </a:spcBef>
              <a:spcAft>
                <a:spcPct val="0"/>
              </a:spcAft>
            </a:pPr>
            <a:r>
              <a:rPr lang="en-NZ" altLang="en-US" sz="1235">
                <a:solidFill>
                  <a:srgbClr val="FFFFFF"/>
                </a:solidFill>
                <a:latin typeface="Verdana" panose="020B0604030504040204" pitchFamily="34" charset="0"/>
                <a:ea typeface="Verdana" panose="020B0604030504040204" pitchFamily="34" charset="0"/>
                <a:cs typeface="Verdana" panose="020B0604030504040204" pitchFamily="34" charset="0"/>
              </a:rPr>
              <a:t>Charitable Trust</a:t>
            </a:r>
          </a:p>
          <a:p>
            <a:pPr algn="ctr" defTabSz="806684" fontAlgn="base">
              <a:spcBef>
                <a:spcPct val="0"/>
              </a:spcBef>
              <a:spcAft>
                <a:spcPct val="0"/>
              </a:spcAft>
            </a:pPr>
            <a:r>
              <a:rPr lang="en-NZ" altLang="en-US" sz="1235">
                <a:solidFill>
                  <a:srgbClr val="FFFFFF"/>
                </a:solidFill>
                <a:latin typeface="Verdana" panose="020B0604030504040204" pitchFamily="34" charset="0"/>
                <a:ea typeface="Verdana" panose="020B0604030504040204" pitchFamily="34" charset="0"/>
                <a:cs typeface="Verdana" panose="020B0604030504040204" pitchFamily="34" charset="0"/>
              </a:rPr>
              <a:t>(Investments)</a:t>
            </a:r>
          </a:p>
        </p:txBody>
      </p:sp>
      <p:sp>
        <p:nvSpPr>
          <p:cNvPr id="11267" name="TextBox 39"/>
          <p:cNvSpPr txBox="1">
            <a:spLocks noChangeArrowheads="1"/>
          </p:cNvSpPr>
          <p:nvPr/>
        </p:nvSpPr>
        <p:spPr bwMode="auto">
          <a:xfrm>
            <a:off x="3555975" y="2095072"/>
            <a:ext cx="2032051" cy="52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algn="ctr" defTabSz="806684" fontAlgn="base">
              <a:spcBef>
                <a:spcPct val="0"/>
              </a:spcBef>
              <a:spcAft>
                <a:spcPct val="0"/>
              </a:spcAft>
            </a:pPr>
            <a:r>
              <a:rPr lang="en-NZ" altLang="en-US" sz="1412">
                <a:solidFill>
                  <a:srgbClr val="FFFFFF"/>
                </a:solidFill>
                <a:latin typeface="Verdana" panose="020B0604030504040204" pitchFamily="34" charset="0"/>
                <a:ea typeface="Verdana" panose="020B0604030504040204" pitchFamily="34" charset="0"/>
                <a:cs typeface="Verdana" panose="020B0604030504040204" pitchFamily="34" charset="0"/>
              </a:rPr>
              <a:t>PSGE – MIO</a:t>
            </a:r>
          </a:p>
          <a:p>
            <a:pPr algn="ctr" defTabSz="806684" fontAlgn="base">
              <a:spcBef>
                <a:spcPct val="0"/>
              </a:spcBef>
              <a:spcAft>
                <a:spcPct val="0"/>
              </a:spcAft>
            </a:pPr>
            <a:r>
              <a:rPr lang="en-NZ" altLang="en-US" sz="1412">
                <a:solidFill>
                  <a:srgbClr val="FFFFFF"/>
                </a:solidFill>
                <a:latin typeface="Verdana" panose="020B0604030504040204" pitchFamily="34" charset="0"/>
                <a:ea typeface="Verdana" panose="020B0604030504040204" pitchFamily="34" charset="0"/>
                <a:cs typeface="Verdana" panose="020B0604030504040204" pitchFamily="34" charset="0"/>
              </a:rPr>
              <a:t>(Māori Authority)</a:t>
            </a:r>
          </a:p>
        </p:txBody>
      </p:sp>
      <p:cxnSp>
        <p:nvCxnSpPr>
          <p:cNvPr id="96" name="Straight Connector 95"/>
          <p:cNvCxnSpPr/>
          <p:nvPr/>
        </p:nvCxnSpPr>
        <p:spPr>
          <a:xfrm flipH="1" flipV="1">
            <a:off x="4534888" y="1495680"/>
            <a:ext cx="5602" cy="37812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1269" name="Group 10310"/>
          <p:cNvGrpSpPr>
            <a:grpSpLocks/>
          </p:cNvGrpSpPr>
          <p:nvPr/>
        </p:nvGrpSpPr>
        <p:grpSpPr bwMode="auto">
          <a:xfrm>
            <a:off x="110032" y="634404"/>
            <a:ext cx="8556745" cy="5463152"/>
            <a:chOff x="353867" y="509242"/>
            <a:chExt cx="9700288" cy="6192391"/>
          </a:xfrm>
        </p:grpSpPr>
        <p:grpSp>
          <p:nvGrpSpPr>
            <p:cNvPr id="11270" name="Group 10303"/>
            <p:cNvGrpSpPr>
              <a:grpSpLocks/>
            </p:cNvGrpSpPr>
            <p:nvPr/>
          </p:nvGrpSpPr>
          <p:grpSpPr bwMode="auto">
            <a:xfrm>
              <a:off x="353867" y="509242"/>
              <a:ext cx="9700288" cy="6192391"/>
              <a:chOff x="353867" y="509242"/>
              <a:chExt cx="9700288" cy="6192391"/>
            </a:xfrm>
          </p:grpSpPr>
          <p:grpSp>
            <p:nvGrpSpPr>
              <p:cNvPr id="11272" name="Group 5"/>
              <p:cNvGrpSpPr>
                <a:grpSpLocks/>
              </p:cNvGrpSpPr>
              <p:nvPr/>
            </p:nvGrpSpPr>
            <p:grpSpPr bwMode="auto">
              <a:xfrm>
                <a:off x="7517155" y="4933285"/>
                <a:ext cx="2537000" cy="1520715"/>
                <a:chOff x="7117503" y="153751"/>
                <a:chExt cx="3074247" cy="1657978"/>
              </a:xfrm>
            </p:grpSpPr>
            <p:sp>
              <p:nvSpPr>
                <p:cNvPr id="11335" name="TextBox 33"/>
                <p:cNvSpPr txBox="1">
                  <a:spLocks noChangeArrowheads="1"/>
                </p:cNvSpPr>
                <p:nvPr/>
              </p:nvSpPr>
              <p:spPr bwMode="auto">
                <a:xfrm>
                  <a:off x="7951788" y="195263"/>
                  <a:ext cx="2233611" cy="2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pPr>
                  <a:r>
                    <a:rPr lang="en-NZ" altLang="en-US" sz="970">
                      <a:solidFill>
                        <a:srgbClr val="000000"/>
                      </a:solidFill>
                      <a:latin typeface="Verdana" panose="020B0604030504040204" pitchFamily="34" charset="0"/>
                      <a:ea typeface="Verdana" panose="020B0604030504040204" pitchFamily="34" charset="0"/>
                      <a:cs typeface="Verdana" panose="020B0604030504040204" pitchFamily="34" charset="0"/>
                    </a:rPr>
                    <a:t>Complying Trust</a:t>
                  </a:r>
                </a:p>
              </p:txBody>
            </p:sp>
            <p:sp>
              <p:nvSpPr>
                <p:cNvPr id="11336" name="TextBox 34"/>
                <p:cNvSpPr txBox="1">
                  <a:spLocks noChangeArrowheads="1"/>
                </p:cNvSpPr>
                <p:nvPr/>
              </p:nvSpPr>
              <p:spPr bwMode="auto">
                <a:xfrm>
                  <a:off x="7951788" y="484188"/>
                  <a:ext cx="2233611" cy="2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pPr>
                  <a:r>
                    <a:rPr lang="en-NZ" altLang="en-US" sz="970">
                      <a:solidFill>
                        <a:srgbClr val="000000"/>
                      </a:solidFill>
                      <a:latin typeface="Verdana" panose="020B0604030504040204" pitchFamily="34" charset="0"/>
                      <a:ea typeface="Verdana" panose="020B0604030504040204" pitchFamily="34" charset="0"/>
                      <a:cs typeface="Verdana" panose="020B0604030504040204" pitchFamily="34" charset="0"/>
                    </a:rPr>
                    <a:t>Charitable Trust</a:t>
                  </a:r>
                </a:p>
              </p:txBody>
            </p:sp>
            <p:sp>
              <p:nvSpPr>
                <p:cNvPr id="11337" name="TextBox 35"/>
                <p:cNvSpPr txBox="1">
                  <a:spLocks noChangeArrowheads="1"/>
                </p:cNvSpPr>
                <p:nvPr/>
              </p:nvSpPr>
              <p:spPr bwMode="auto">
                <a:xfrm>
                  <a:off x="7958139" y="798513"/>
                  <a:ext cx="2233611" cy="2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pPr>
                  <a:r>
                    <a:rPr lang="en-NZ" altLang="en-US" sz="970">
                      <a:solidFill>
                        <a:srgbClr val="000000"/>
                      </a:solidFill>
                      <a:latin typeface="Verdana" panose="020B0604030504040204" pitchFamily="34" charset="0"/>
                      <a:ea typeface="Verdana" panose="020B0604030504040204" pitchFamily="34" charset="0"/>
                      <a:cs typeface="Verdana" panose="020B0604030504040204" pitchFamily="34" charset="0"/>
                    </a:rPr>
                    <a:t>Company</a:t>
                  </a:r>
                </a:p>
              </p:txBody>
            </p:sp>
            <p:sp>
              <p:nvSpPr>
                <p:cNvPr id="11338" name="TextBox 36"/>
                <p:cNvSpPr txBox="1">
                  <a:spLocks noChangeArrowheads="1"/>
                </p:cNvSpPr>
                <p:nvPr/>
              </p:nvSpPr>
              <p:spPr bwMode="auto">
                <a:xfrm>
                  <a:off x="7951788" y="1141413"/>
                  <a:ext cx="2233611" cy="2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pPr>
                  <a:r>
                    <a:rPr lang="en-NZ" altLang="en-US" sz="970">
                      <a:solidFill>
                        <a:srgbClr val="000000"/>
                      </a:solidFill>
                      <a:latin typeface="Verdana" panose="020B0604030504040204" pitchFamily="34" charset="0"/>
                      <a:ea typeface="Verdana" panose="020B0604030504040204" pitchFamily="34" charset="0"/>
                      <a:cs typeface="Verdana" panose="020B0604030504040204" pitchFamily="34" charset="0"/>
                    </a:rPr>
                    <a:t>Charitable Company</a:t>
                  </a:r>
                </a:p>
              </p:txBody>
            </p:sp>
            <p:sp>
              <p:nvSpPr>
                <p:cNvPr id="68" name="Rectangle 67"/>
                <p:cNvSpPr/>
                <p:nvPr/>
              </p:nvSpPr>
              <p:spPr bwMode="auto">
                <a:xfrm>
                  <a:off x="7323352" y="882363"/>
                  <a:ext cx="288571" cy="145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Arial"/>
                  </a:endParaRPr>
                </a:p>
              </p:txBody>
            </p:sp>
            <p:sp>
              <p:nvSpPr>
                <p:cNvPr id="69" name="Rectangle 68"/>
                <p:cNvSpPr/>
                <p:nvPr/>
              </p:nvSpPr>
              <p:spPr bwMode="auto">
                <a:xfrm>
                  <a:off x="7323352" y="1202536"/>
                  <a:ext cx="288571" cy="143646"/>
                </a:xfrm>
                <a:prstGeom prst="rect">
                  <a:avLst/>
                </a:prstGeom>
                <a:solidFill>
                  <a:srgbClr val="A4D4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Arial"/>
                  </a:endParaRPr>
                </a:p>
              </p:txBody>
            </p:sp>
            <p:sp>
              <p:nvSpPr>
                <p:cNvPr id="70" name="Rectangle 69"/>
                <p:cNvSpPr/>
                <p:nvPr/>
              </p:nvSpPr>
              <p:spPr bwMode="auto">
                <a:xfrm>
                  <a:off x="7117503" y="153751"/>
                  <a:ext cx="2808760" cy="1657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Arial"/>
                  </a:endParaRPr>
                </a:p>
              </p:txBody>
            </p:sp>
            <p:sp>
              <p:nvSpPr>
                <p:cNvPr id="71" name="Oval 70"/>
                <p:cNvSpPr/>
                <p:nvPr/>
              </p:nvSpPr>
              <p:spPr>
                <a:xfrm>
                  <a:off x="7307962" y="283553"/>
                  <a:ext cx="288571" cy="1419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Arial"/>
                  </a:endParaRPr>
                </a:p>
              </p:txBody>
            </p:sp>
            <p:sp>
              <p:nvSpPr>
                <p:cNvPr id="72" name="Oval 71"/>
                <p:cNvSpPr/>
                <p:nvPr/>
              </p:nvSpPr>
              <p:spPr>
                <a:xfrm>
                  <a:off x="7332972" y="582957"/>
                  <a:ext cx="288571" cy="143646"/>
                </a:xfrm>
                <a:prstGeom prst="ellipse">
                  <a:avLst/>
                </a:prstGeom>
                <a:solidFill>
                  <a:srgbClr val="A4D4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Arial"/>
                  </a:endParaRPr>
                </a:p>
              </p:txBody>
            </p:sp>
            <p:sp>
              <p:nvSpPr>
                <p:cNvPr id="90" name="Isosceles Triangle 89"/>
                <p:cNvSpPr/>
                <p:nvPr/>
              </p:nvSpPr>
              <p:spPr>
                <a:xfrm>
                  <a:off x="7334895" y="1526171"/>
                  <a:ext cx="286648" cy="145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Arial"/>
                  </a:endParaRPr>
                </a:p>
              </p:txBody>
            </p:sp>
            <p:sp>
              <p:nvSpPr>
                <p:cNvPr id="11345" name="TextBox 90"/>
                <p:cNvSpPr txBox="1">
                  <a:spLocks noChangeArrowheads="1"/>
                </p:cNvSpPr>
                <p:nvPr/>
              </p:nvSpPr>
              <p:spPr bwMode="auto">
                <a:xfrm>
                  <a:off x="7953374" y="1454151"/>
                  <a:ext cx="2232025" cy="2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pPr>
                  <a:r>
                    <a:rPr lang="en-NZ" altLang="en-US" sz="970">
                      <a:solidFill>
                        <a:srgbClr val="000000"/>
                      </a:solidFill>
                      <a:latin typeface="Verdana" panose="020B0604030504040204" pitchFamily="34" charset="0"/>
                      <a:ea typeface="Verdana" panose="020B0604030504040204" pitchFamily="34" charset="0"/>
                      <a:cs typeface="Verdana" panose="020B0604030504040204" pitchFamily="34" charset="0"/>
                    </a:rPr>
                    <a:t>Limited Partnership</a:t>
                  </a:r>
                </a:p>
              </p:txBody>
            </p:sp>
          </p:grpSp>
          <p:grpSp>
            <p:nvGrpSpPr>
              <p:cNvPr id="11273" name="Group 30"/>
              <p:cNvGrpSpPr>
                <a:grpSpLocks/>
              </p:cNvGrpSpPr>
              <p:nvPr/>
            </p:nvGrpSpPr>
            <p:grpSpPr bwMode="auto">
              <a:xfrm>
                <a:off x="353867" y="509242"/>
                <a:ext cx="9281159" cy="6192391"/>
                <a:chOff x="85455" y="1078682"/>
                <a:chExt cx="9281159" cy="6192391"/>
              </a:xfrm>
            </p:grpSpPr>
            <p:grpSp>
              <p:nvGrpSpPr>
                <p:cNvPr id="11274" name="Group 26"/>
                <p:cNvGrpSpPr>
                  <a:grpSpLocks/>
                </p:cNvGrpSpPr>
                <p:nvPr/>
              </p:nvGrpSpPr>
              <p:grpSpPr bwMode="auto">
                <a:xfrm>
                  <a:off x="3949694" y="6047199"/>
                  <a:ext cx="2305207" cy="1223874"/>
                  <a:chOff x="3949694" y="6047199"/>
                  <a:chExt cx="2305207" cy="1223874"/>
                </a:xfrm>
              </p:grpSpPr>
              <p:cxnSp>
                <p:nvCxnSpPr>
                  <p:cNvPr id="62" name="Straight Connector 61"/>
                  <p:cNvCxnSpPr/>
                  <p:nvPr/>
                </p:nvCxnSpPr>
                <p:spPr>
                  <a:xfrm flipH="1">
                    <a:off x="5030855" y="6047199"/>
                    <a:ext cx="0" cy="328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1330" name="Group 21"/>
                  <p:cNvGrpSpPr>
                    <a:grpSpLocks/>
                  </p:cNvGrpSpPr>
                  <p:nvPr/>
                </p:nvGrpSpPr>
                <p:grpSpPr bwMode="auto">
                  <a:xfrm>
                    <a:off x="3949694" y="6191651"/>
                    <a:ext cx="2305207" cy="1079422"/>
                    <a:chOff x="4021702" y="6551691"/>
                    <a:chExt cx="2305207" cy="1079422"/>
                  </a:xfrm>
                </p:grpSpPr>
                <p:sp>
                  <p:nvSpPr>
                    <p:cNvPr id="95" name="Isosceles Triangle 94"/>
                    <p:cNvSpPr/>
                    <p:nvPr/>
                  </p:nvSpPr>
                  <p:spPr>
                    <a:xfrm>
                      <a:off x="4453531" y="6696144"/>
                      <a:ext cx="1873378" cy="9349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4" name="Isosceles Triangle 93"/>
                    <p:cNvSpPr/>
                    <p:nvPr/>
                  </p:nvSpPr>
                  <p:spPr>
                    <a:xfrm>
                      <a:off x="4239204" y="6623124"/>
                      <a:ext cx="1871791" cy="9365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89" name="Isosceles Triangle 88"/>
                    <p:cNvSpPr/>
                    <p:nvPr/>
                  </p:nvSpPr>
                  <p:spPr>
                    <a:xfrm>
                      <a:off x="4021702" y="6551691"/>
                      <a:ext cx="1871790" cy="9349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1334" name="TextBox 92"/>
                    <p:cNvSpPr txBox="1">
                      <a:spLocks noChangeArrowheads="1"/>
                    </p:cNvSpPr>
                    <p:nvPr/>
                  </p:nvSpPr>
                  <p:spPr bwMode="auto">
                    <a:xfrm>
                      <a:off x="4178895" y="6844823"/>
                      <a:ext cx="1800225" cy="72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algn="ctr" defTabSz="806684" fontAlgn="base">
                        <a:spcBef>
                          <a:spcPct val="0"/>
                        </a:spcBef>
                        <a:spcAft>
                          <a:spcPct val="0"/>
                        </a:spcAft>
                      </a:pPr>
                      <a:r>
                        <a:rPr lang="en-NZ" altLang="en-US" sz="1235">
                          <a:solidFill>
                            <a:srgbClr val="FFFFFF"/>
                          </a:solidFill>
                          <a:latin typeface="Verdana" panose="020B0604030504040204" pitchFamily="34" charset="0"/>
                          <a:ea typeface="Verdana" panose="020B0604030504040204" pitchFamily="34" charset="0"/>
                          <a:cs typeface="Verdana" panose="020B0604030504040204" pitchFamily="34" charset="0"/>
                        </a:rPr>
                        <a:t>Limited </a:t>
                      </a:r>
                    </a:p>
                    <a:p>
                      <a:pPr algn="ctr" defTabSz="806684" fontAlgn="base">
                        <a:spcBef>
                          <a:spcPct val="0"/>
                        </a:spcBef>
                        <a:spcAft>
                          <a:spcPct val="0"/>
                        </a:spcAft>
                      </a:pPr>
                      <a:r>
                        <a:rPr lang="en-NZ" altLang="en-US" sz="1235">
                          <a:solidFill>
                            <a:srgbClr val="FFFFFF"/>
                          </a:solidFill>
                          <a:latin typeface="Verdana" panose="020B0604030504040204" pitchFamily="34" charset="0"/>
                          <a:ea typeface="Verdana" panose="020B0604030504040204" pitchFamily="34" charset="0"/>
                          <a:cs typeface="Verdana" panose="020B0604030504040204" pitchFamily="34" charset="0"/>
                        </a:rPr>
                        <a:t>Partnerships </a:t>
                      </a:r>
                      <a:r>
                        <a:rPr lang="en-NZ" altLang="en-US" sz="1059">
                          <a:solidFill>
                            <a:srgbClr val="FFFFFF"/>
                          </a:solidFill>
                          <a:latin typeface="Verdana" panose="020B0604030504040204" pitchFamily="34" charset="0"/>
                          <a:ea typeface="Verdana" panose="020B0604030504040204" pitchFamily="34" charset="0"/>
                          <a:cs typeface="Verdana" panose="020B0604030504040204" pitchFamily="34" charset="0"/>
                        </a:rPr>
                        <a:t>(if any)</a:t>
                      </a:r>
                      <a:endParaRPr lang="en-NZ" altLang="en-US" sz="1588">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1275" name="Group 29"/>
                <p:cNvGrpSpPr>
                  <a:grpSpLocks/>
                </p:cNvGrpSpPr>
                <p:nvPr/>
              </p:nvGrpSpPr>
              <p:grpSpPr bwMode="auto">
                <a:xfrm>
                  <a:off x="85455" y="1078682"/>
                  <a:ext cx="9281159" cy="5544738"/>
                  <a:chOff x="85455" y="1078682"/>
                  <a:chExt cx="9281159" cy="5544738"/>
                </a:xfrm>
              </p:grpSpPr>
              <p:sp>
                <p:nvSpPr>
                  <p:cNvPr id="79" name="Rounded Rectangle 78"/>
                  <p:cNvSpPr/>
                  <p:nvPr/>
                </p:nvSpPr>
                <p:spPr>
                  <a:xfrm>
                    <a:off x="1377768" y="1634267"/>
                    <a:ext cx="1131964" cy="663527"/>
                  </a:xfrm>
                  <a:prstGeom prst="roundRect">
                    <a:avLst/>
                  </a:prstGeom>
                  <a:solidFill>
                    <a:srgbClr val="00A1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r>
                      <a:rPr lang="en-NZ" sz="1412" dirty="0">
                        <a:solidFill>
                          <a:srgbClr val="FFFFFF"/>
                        </a:solidFill>
                        <a:latin typeface="Verdana" panose="020B0604030504040204" pitchFamily="34" charset="0"/>
                        <a:ea typeface="Verdana" panose="020B0604030504040204" pitchFamily="34" charset="0"/>
                        <a:cs typeface="Verdana" panose="020B0604030504040204" pitchFamily="34" charset="0"/>
                      </a:rPr>
                      <a:t>Crown</a:t>
                    </a:r>
                    <a:endParaRPr lang="en-NZ" sz="1235"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6" name="Straight Arrow Connector 45"/>
                  <p:cNvCxnSpPr/>
                  <p:nvPr/>
                </p:nvCxnSpPr>
                <p:spPr>
                  <a:xfrm flipV="1">
                    <a:off x="2581175" y="2066036"/>
                    <a:ext cx="14399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47"/>
                  <p:cNvSpPr txBox="1">
                    <a:spLocks noChangeArrowheads="1"/>
                  </p:cNvSpPr>
                  <p:nvPr/>
                </p:nvSpPr>
                <p:spPr bwMode="auto">
                  <a:xfrm>
                    <a:off x="2654205" y="1778719"/>
                    <a:ext cx="1466950" cy="26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algn="ctr" defTabSz="806684" fontAlgn="base">
                      <a:spcBef>
                        <a:spcPct val="0"/>
                      </a:spcBef>
                      <a:spcAft>
                        <a:spcPct val="0"/>
                      </a:spcAft>
                      <a:defRPr/>
                    </a:pPr>
                    <a:r>
                      <a:rPr lang="en-NZ" altLang="en-US" sz="926" dirty="0">
                        <a:solidFill>
                          <a:srgbClr val="000000"/>
                        </a:solidFill>
                        <a:latin typeface="Verdana" panose="020B0604030504040204" pitchFamily="34" charset="0"/>
                        <a:ea typeface="Verdana" panose="020B0604030504040204" pitchFamily="34" charset="0"/>
                        <a:cs typeface="Verdana" panose="020B0604030504040204" pitchFamily="34" charset="0"/>
                      </a:rPr>
                      <a:t>Settlement assets</a:t>
                    </a:r>
                  </a:p>
                </p:txBody>
              </p:sp>
              <p:grpSp>
                <p:nvGrpSpPr>
                  <p:cNvPr id="11279" name="Group 72"/>
                  <p:cNvGrpSpPr>
                    <a:grpSpLocks/>
                  </p:cNvGrpSpPr>
                  <p:nvPr/>
                </p:nvGrpSpPr>
                <p:grpSpPr bwMode="auto">
                  <a:xfrm>
                    <a:off x="3878263" y="1634267"/>
                    <a:ext cx="2303462" cy="1079422"/>
                    <a:chOff x="2941762" y="2950850"/>
                    <a:chExt cx="2303462" cy="1080042"/>
                  </a:xfrm>
                </p:grpSpPr>
                <p:sp>
                  <p:nvSpPr>
                    <p:cNvPr id="74" name="Oval 73"/>
                    <p:cNvSpPr/>
                    <p:nvPr/>
                  </p:nvSpPr>
                  <p:spPr>
                    <a:xfrm>
                      <a:off x="3157665" y="2950850"/>
                      <a:ext cx="1871791" cy="1080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1328" name="TextBox 16"/>
                    <p:cNvSpPr txBox="1">
                      <a:spLocks noChangeArrowheads="1"/>
                    </p:cNvSpPr>
                    <p:nvPr/>
                  </p:nvSpPr>
                  <p:spPr bwMode="auto">
                    <a:xfrm>
                      <a:off x="2941762" y="3166914"/>
                      <a:ext cx="2303462" cy="50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algn="ctr" defTabSz="806684" fontAlgn="base">
                        <a:spcBef>
                          <a:spcPct val="0"/>
                        </a:spcBef>
                        <a:spcAft>
                          <a:spcPct val="0"/>
                        </a:spcAft>
                      </a:pPr>
                      <a:r>
                        <a:rPr lang="en-NZ" altLang="en-US" sz="1235" dirty="0">
                          <a:solidFill>
                            <a:srgbClr val="FFFFFF"/>
                          </a:solidFill>
                          <a:latin typeface="Verdana" panose="020B0604030504040204" pitchFamily="34" charset="0"/>
                          <a:ea typeface="Verdana" panose="020B0604030504040204" pitchFamily="34" charset="0"/>
                          <a:cs typeface="Verdana" panose="020B0604030504040204" pitchFamily="34" charset="0"/>
                        </a:rPr>
                        <a:t>PSGE – MIO</a:t>
                      </a:r>
                    </a:p>
                    <a:p>
                      <a:pPr algn="ctr" defTabSz="806684" fontAlgn="base">
                        <a:spcBef>
                          <a:spcPct val="0"/>
                        </a:spcBef>
                        <a:spcAft>
                          <a:spcPct val="0"/>
                        </a:spcAft>
                      </a:pPr>
                      <a:r>
                        <a:rPr lang="en-NZ" altLang="en-US" sz="1059" dirty="0">
                          <a:solidFill>
                            <a:srgbClr val="FFFFFF"/>
                          </a:solidFill>
                          <a:latin typeface="Verdana" panose="020B0604030504040204" pitchFamily="34" charset="0"/>
                          <a:ea typeface="Verdana" panose="020B0604030504040204" pitchFamily="34" charset="0"/>
                          <a:cs typeface="Verdana" panose="020B0604030504040204" pitchFamily="34" charset="0"/>
                        </a:rPr>
                        <a:t>(Māori Authority)</a:t>
                      </a:r>
                    </a:p>
                  </p:txBody>
                </p:sp>
              </p:grpSp>
              <p:sp>
                <p:nvSpPr>
                  <p:cNvPr id="78" name="Rounded Rectangle 77"/>
                  <p:cNvSpPr/>
                  <p:nvPr/>
                </p:nvSpPr>
                <p:spPr>
                  <a:xfrm>
                    <a:off x="7442433" y="1675539"/>
                    <a:ext cx="1217695" cy="622255"/>
                  </a:xfrm>
                  <a:prstGeom prst="roundRect">
                    <a:avLst/>
                  </a:prstGeom>
                  <a:solidFill>
                    <a:srgbClr val="00A1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r>
                      <a:rPr lang="en-NZ" sz="1412" dirty="0">
                        <a:solidFill>
                          <a:srgbClr val="FFFFFF"/>
                        </a:solidFill>
                        <a:latin typeface="Verdana" panose="020B0604030504040204" pitchFamily="34" charset="0"/>
                        <a:ea typeface="Verdana" panose="020B0604030504040204" pitchFamily="34" charset="0"/>
                        <a:cs typeface="Verdana" panose="020B0604030504040204" pitchFamily="34" charset="0"/>
                      </a:rPr>
                      <a:t>IRD</a:t>
                    </a:r>
                  </a:p>
                </p:txBody>
              </p:sp>
              <p:sp>
                <p:nvSpPr>
                  <p:cNvPr id="82" name="TextBox 81"/>
                  <p:cNvSpPr txBox="1"/>
                  <p:nvPr/>
                </p:nvSpPr>
                <p:spPr>
                  <a:xfrm>
                    <a:off x="4016374" y="1078682"/>
                    <a:ext cx="1871790" cy="307685"/>
                  </a:xfrm>
                  <a:prstGeom prst="rect">
                    <a:avLst/>
                  </a:prstGeom>
                  <a:solidFill>
                    <a:schemeClr val="tx2">
                      <a:lumMod val="75000"/>
                    </a:schemeClr>
                  </a:solidFill>
                  <a:ln w="12700">
                    <a:solidFill>
                      <a:schemeClr val="accent1">
                        <a:shade val="50000"/>
                      </a:schemeClr>
                    </a:solidFill>
                  </a:ln>
                </p:spPr>
                <p:txBody>
                  <a:bodyPr lIns="80614" tIns="40306" rIns="80614" bIns="40306">
                    <a:spAutoFit/>
                  </a:bodyPr>
                  <a:lstStyle/>
                  <a:p>
                    <a:pPr algn="ctr" defTabSz="898537" eaLnBrk="0" hangingPunct="0">
                      <a:defRPr/>
                    </a:pPr>
                    <a:r>
                      <a:rPr lang="en-NZ" sz="1235" dirty="0">
                        <a:solidFill>
                          <a:srgbClr val="FFFFFF"/>
                        </a:solidFill>
                        <a:latin typeface="Verdana" panose="020B0604030504040204" pitchFamily="34" charset="0"/>
                        <a:ea typeface="Verdana" panose="020B0604030504040204" pitchFamily="34" charset="0"/>
                        <a:cs typeface="Verdana" panose="020B0604030504040204" pitchFamily="34" charset="0"/>
                      </a:rPr>
                      <a:t>Nga Iwi / Marae</a:t>
                    </a:r>
                  </a:p>
                </p:txBody>
              </p:sp>
              <p:grpSp>
                <p:nvGrpSpPr>
                  <p:cNvPr id="11282" name="Group 20"/>
                  <p:cNvGrpSpPr>
                    <a:grpSpLocks/>
                  </p:cNvGrpSpPr>
                  <p:nvPr/>
                </p:nvGrpSpPr>
                <p:grpSpPr bwMode="auto">
                  <a:xfrm>
                    <a:off x="85455" y="2296206"/>
                    <a:ext cx="9281159" cy="4327214"/>
                    <a:chOff x="85455" y="2296206"/>
                    <a:chExt cx="9281159" cy="4327214"/>
                  </a:xfrm>
                </p:grpSpPr>
                <p:sp>
                  <p:nvSpPr>
                    <p:cNvPr id="10293" name="TextBox 58"/>
                    <p:cNvSpPr txBox="1">
                      <a:spLocks noChangeArrowheads="1"/>
                    </p:cNvSpPr>
                    <p:nvPr/>
                  </p:nvSpPr>
                  <p:spPr bwMode="auto">
                    <a:xfrm>
                      <a:off x="85455" y="4643950"/>
                      <a:ext cx="1727318" cy="5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defRPr/>
                      </a:pPr>
                      <a:r>
                        <a:rPr lang="en-NZ" altLang="en-US" sz="926" dirty="0">
                          <a:solidFill>
                            <a:srgbClr val="000000"/>
                          </a:solidFill>
                          <a:latin typeface="Verdana" panose="020B0604030504040204" pitchFamily="34" charset="0"/>
                          <a:ea typeface="Verdana" panose="020B0604030504040204" pitchFamily="34" charset="0"/>
                          <a:cs typeface="Verdana" panose="020B0604030504040204" pitchFamily="34" charset="0"/>
                        </a:rPr>
                        <a:t>Dividend Income (including Imputation Credits)</a:t>
                      </a:r>
                    </a:p>
                  </p:txBody>
                </p:sp>
                <p:sp>
                  <p:nvSpPr>
                    <p:cNvPr id="10312" name="TextBox 58"/>
                    <p:cNvSpPr txBox="1">
                      <a:spLocks noChangeArrowheads="1"/>
                    </p:cNvSpPr>
                    <p:nvPr/>
                  </p:nvSpPr>
                  <p:spPr bwMode="auto">
                    <a:xfrm>
                      <a:off x="2527197" y="4631251"/>
                      <a:ext cx="1801935" cy="5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defRPr/>
                      </a:pPr>
                      <a:r>
                        <a:rPr lang="en-NZ" altLang="en-US" sz="926" dirty="0">
                          <a:solidFill>
                            <a:srgbClr val="000000"/>
                          </a:solidFill>
                          <a:latin typeface="Verdana" panose="020B0604030504040204" pitchFamily="34" charset="0"/>
                          <a:ea typeface="Verdana" panose="020B0604030504040204" pitchFamily="34" charset="0"/>
                          <a:cs typeface="Verdana" panose="020B0604030504040204" pitchFamily="34" charset="0"/>
                        </a:rPr>
                        <a:t>Dividend Income (including Imputation Credits)</a:t>
                      </a:r>
                    </a:p>
                  </p:txBody>
                </p:sp>
                <p:grpSp>
                  <p:nvGrpSpPr>
                    <p:cNvPr id="11285" name="Group 18"/>
                    <p:cNvGrpSpPr>
                      <a:grpSpLocks/>
                    </p:cNvGrpSpPr>
                    <p:nvPr/>
                  </p:nvGrpSpPr>
                  <p:grpSpPr bwMode="auto">
                    <a:xfrm>
                      <a:off x="290256" y="2296206"/>
                      <a:ext cx="9076358" cy="4327214"/>
                      <a:chOff x="290256" y="2296206"/>
                      <a:chExt cx="9076358" cy="4327214"/>
                    </a:xfrm>
                  </p:grpSpPr>
                  <p:grpSp>
                    <p:nvGrpSpPr>
                      <p:cNvPr id="11286" name="Group 14"/>
                      <p:cNvGrpSpPr>
                        <a:grpSpLocks/>
                      </p:cNvGrpSpPr>
                      <p:nvPr/>
                    </p:nvGrpSpPr>
                    <p:grpSpPr bwMode="auto">
                      <a:xfrm>
                        <a:off x="290256" y="2296206"/>
                        <a:ext cx="9076358" cy="4327214"/>
                        <a:chOff x="290256" y="2296206"/>
                        <a:chExt cx="9076358" cy="4327214"/>
                      </a:xfrm>
                    </p:grpSpPr>
                    <p:sp>
                      <p:nvSpPr>
                        <p:cNvPr id="37" name="Rectangle 36"/>
                        <p:cNvSpPr/>
                        <p:nvPr/>
                      </p:nvSpPr>
                      <p:spPr>
                        <a:xfrm>
                          <a:off x="2227138" y="5610668"/>
                          <a:ext cx="1728906" cy="1007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r>
                            <a:rPr lang="en-NZ" sz="1235" dirty="0">
                              <a:solidFill>
                                <a:srgbClr val="FFFFFF"/>
                              </a:solidFill>
                              <a:latin typeface="Verdana" panose="020B0604030504040204" pitchFamily="34" charset="0"/>
                              <a:ea typeface="Verdana" panose="020B0604030504040204" pitchFamily="34" charset="0"/>
                              <a:cs typeface="Verdana" panose="020B0604030504040204" pitchFamily="34" charset="0"/>
                            </a:rPr>
                            <a:t>Selected Portfolio Investments</a:t>
                          </a:r>
                        </a:p>
                      </p:txBody>
                    </p:sp>
                    <p:sp>
                      <p:nvSpPr>
                        <p:cNvPr id="36" name="Rectangle 35"/>
                        <p:cNvSpPr/>
                        <p:nvPr/>
                      </p:nvSpPr>
                      <p:spPr>
                        <a:xfrm>
                          <a:off x="290256" y="5615430"/>
                          <a:ext cx="1728906" cy="100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r>
                            <a:rPr lang="en-NZ" sz="1235" dirty="0">
                              <a:solidFill>
                                <a:srgbClr val="FFFFFF"/>
                              </a:solidFill>
                              <a:latin typeface="Verdana" panose="020B0604030504040204" pitchFamily="34" charset="0"/>
                              <a:ea typeface="Verdana" panose="020B0604030504040204" pitchFamily="34" charset="0"/>
                              <a:cs typeface="Verdana" panose="020B0604030504040204" pitchFamily="34" charset="0"/>
                            </a:rPr>
                            <a:t>Taxable</a:t>
                          </a:r>
                        </a:p>
                        <a:p>
                          <a:pPr algn="ctr" defTabSz="806684" fontAlgn="base">
                            <a:spcBef>
                              <a:spcPct val="0"/>
                            </a:spcBef>
                            <a:spcAft>
                              <a:spcPct val="0"/>
                            </a:spcAft>
                            <a:defRPr/>
                          </a:pPr>
                          <a:r>
                            <a:rPr lang="en-NZ" sz="1235" dirty="0">
                              <a:solidFill>
                                <a:srgbClr val="FFFFFF"/>
                              </a:solidFill>
                              <a:latin typeface="Verdana" panose="020B0604030504040204" pitchFamily="34" charset="0"/>
                              <a:ea typeface="Verdana" panose="020B0604030504040204" pitchFamily="34" charset="0"/>
                              <a:cs typeface="Verdana" panose="020B0604030504040204" pitchFamily="34" charset="0"/>
                            </a:rPr>
                            <a:t>Commercial subsidiaries</a:t>
                          </a:r>
                        </a:p>
                      </p:txBody>
                    </p:sp>
                    <p:cxnSp>
                      <p:nvCxnSpPr>
                        <p:cNvPr id="39" name="Straight Connector 38"/>
                        <p:cNvCxnSpPr/>
                        <p:nvPr/>
                      </p:nvCxnSpPr>
                      <p:spPr>
                        <a:xfrm>
                          <a:off x="2077903" y="4521721"/>
                          <a:ext cx="0" cy="788931"/>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92" name="Group 13"/>
                        <p:cNvGrpSpPr>
                          <a:grpSpLocks/>
                        </p:cNvGrpSpPr>
                        <p:nvPr/>
                      </p:nvGrpSpPr>
                      <p:grpSpPr bwMode="auto">
                        <a:xfrm>
                          <a:off x="1141214" y="2296206"/>
                          <a:ext cx="8225400" cy="3752580"/>
                          <a:chOff x="1141214" y="2296206"/>
                          <a:chExt cx="8225400" cy="3752580"/>
                        </a:xfrm>
                      </p:grpSpPr>
                      <p:sp>
                        <p:nvSpPr>
                          <p:cNvPr id="33" name="Rectangle 32"/>
                          <p:cNvSpPr/>
                          <p:nvPr/>
                        </p:nvSpPr>
                        <p:spPr>
                          <a:xfrm>
                            <a:off x="4454553" y="5040797"/>
                            <a:ext cx="1728905" cy="1007989"/>
                          </a:xfrm>
                          <a:prstGeom prst="rect">
                            <a:avLst/>
                          </a:prstGeom>
                          <a:solidFill>
                            <a:srgbClr val="A4D4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r>
                              <a:rPr lang="en-NZ" sz="1412" dirty="0">
                                <a:solidFill>
                                  <a:srgbClr val="FFFFFF"/>
                                </a:solidFill>
                                <a:latin typeface="Verdana" panose="020B0604030504040204" pitchFamily="34" charset="0"/>
                                <a:ea typeface="Verdana" panose="020B0604030504040204" pitchFamily="34" charset="0"/>
                                <a:cs typeface="Verdana" panose="020B0604030504040204" pitchFamily="34" charset="0"/>
                              </a:rPr>
                              <a:t>Commercial subsidiaries</a:t>
                            </a:r>
                          </a:p>
                        </p:txBody>
                      </p:sp>
                      <p:sp>
                        <p:nvSpPr>
                          <p:cNvPr id="28" name="Rectangle 27"/>
                          <p:cNvSpPr/>
                          <p:nvPr/>
                        </p:nvSpPr>
                        <p:spPr>
                          <a:xfrm>
                            <a:off x="4310081" y="4967777"/>
                            <a:ext cx="1728906" cy="1007989"/>
                          </a:xfrm>
                          <a:prstGeom prst="rect">
                            <a:avLst/>
                          </a:prstGeom>
                          <a:solidFill>
                            <a:srgbClr val="A4D4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r>
                              <a:rPr lang="en-NZ" sz="1412" dirty="0">
                                <a:solidFill>
                                  <a:srgbClr val="FFFFFF"/>
                                </a:solidFill>
                                <a:latin typeface="Verdana" panose="020B0604030504040204" pitchFamily="34" charset="0"/>
                                <a:ea typeface="Verdana" panose="020B0604030504040204" pitchFamily="34" charset="0"/>
                                <a:cs typeface="Verdana" panose="020B0604030504040204" pitchFamily="34" charset="0"/>
                              </a:rPr>
                              <a:t>Commercial subsidiaries</a:t>
                            </a:r>
                          </a:p>
                        </p:txBody>
                      </p:sp>
                      <p:sp>
                        <p:nvSpPr>
                          <p:cNvPr id="17" name="Rectangle 16"/>
                          <p:cNvSpPr/>
                          <p:nvPr/>
                        </p:nvSpPr>
                        <p:spPr>
                          <a:xfrm>
                            <a:off x="4165609" y="4896344"/>
                            <a:ext cx="1728905" cy="1007990"/>
                          </a:xfrm>
                          <a:prstGeom prst="rect">
                            <a:avLst/>
                          </a:prstGeom>
                          <a:solidFill>
                            <a:srgbClr val="A4D4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r>
                              <a:rPr lang="en-NZ" sz="1235" dirty="0">
                                <a:solidFill>
                                  <a:srgbClr val="FFFFFF"/>
                                </a:solidFill>
                                <a:latin typeface="Verdana" panose="020B0604030504040204" pitchFamily="34" charset="0"/>
                                <a:ea typeface="Verdana" panose="020B0604030504040204" pitchFamily="34" charset="0"/>
                                <a:cs typeface="Verdana" panose="020B0604030504040204" pitchFamily="34" charset="0"/>
                              </a:rPr>
                              <a:t>Non-taxable</a:t>
                            </a:r>
                          </a:p>
                          <a:p>
                            <a:pPr algn="ctr" defTabSz="806684" fontAlgn="base">
                              <a:spcBef>
                                <a:spcPct val="0"/>
                              </a:spcBef>
                              <a:spcAft>
                                <a:spcPct val="0"/>
                              </a:spcAft>
                              <a:defRPr/>
                            </a:pPr>
                            <a:r>
                              <a:rPr lang="en-NZ" sz="1235" dirty="0">
                                <a:solidFill>
                                  <a:srgbClr val="FFFFFF"/>
                                </a:solidFill>
                                <a:latin typeface="Verdana" panose="020B0604030504040204" pitchFamily="34" charset="0"/>
                                <a:ea typeface="Verdana" panose="020B0604030504040204" pitchFamily="34" charset="0"/>
                                <a:cs typeface="Verdana" panose="020B0604030504040204" pitchFamily="34" charset="0"/>
                              </a:rPr>
                              <a:t>Commercial subsidiaries </a:t>
                            </a:r>
                            <a:r>
                              <a:rPr lang="en-NZ" sz="1059" dirty="0">
                                <a:solidFill>
                                  <a:srgbClr val="FFFFFF"/>
                                </a:solidFill>
                                <a:latin typeface="Verdana" panose="020B0604030504040204" pitchFamily="34" charset="0"/>
                                <a:ea typeface="Verdana" panose="020B0604030504040204" pitchFamily="34" charset="0"/>
                                <a:cs typeface="Verdana" panose="020B0604030504040204" pitchFamily="34" charset="0"/>
                              </a:rPr>
                              <a:t>(if any)</a:t>
                            </a:r>
                          </a:p>
                        </p:txBody>
                      </p:sp>
                      <p:cxnSp>
                        <p:nvCxnSpPr>
                          <p:cNvPr id="34" name="Straight Connector 33"/>
                          <p:cNvCxnSpPr>
                            <a:endCxn id="17" idx="0"/>
                          </p:cNvCxnSpPr>
                          <p:nvPr/>
                        </p:nvCxnSpPr>
                        <p:spPr>
                          <a:xfrm rot="5400000">
                            <a:off x="4886402" y="4751892"/>
                            <a:ext cx="28890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300" name="Group 12"/>
                          <p:cNvGrpSpPr>
                            <a:grpSpLocks/>
                          </p:cNvGrpSpPr>
                          <p:nvPr/>
                        </p:nvGrpSpPr>
                        <p:grpSpPr bwMode="auto">
                          <a:xfrm>
                            <a:off x="1141214" y="2296206"/>
                            <a:ext cx="8225400" cy="2336632"/>
                            <a:chOff x="1141214" y="2296206"/>
                            <a:chExt cx="8225400" cy="2336632"/>
                          </a:xfrm>
                        </p:grpSpPr>
                        <p:sp>
                          <p:nvSpPr>
                            <p:cNvPr id="73" name="Rectangle 72"/>
                            <p:cNvSpPr/>
                            <p:nvPr/>
                          </p:nvSpPr>
                          <p:spPr>
                            <a:xfrm>
                              <a:off x="1141214" y="3521668"/>
                              <a:ext cx="1887667" cy="1014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eaLnBrk="0" fontAlgn="base" hangingPunct="0">
                                <a:spcBef>
                                  <a:spcPct val="0"/>
                                </a:spcBef>
                                <a:spcAft>
                                  <a:spcPct val="0"/>
                                </a:spcAft>
                                <a:defRPr/>
                              </a:pPr>
                              <a:endParaRPr lang="en-NZ" sz="1764"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302" name="Group 11"/>
                            <p:cNvGrpSpPr>
                              <a:grpSpLocks/>
                            </p:cNvGrpSpPr>
                            <p:nvPr/>
                          </p:nvGrpSpPr>
                          <p:grpSpPr bwMode="auto">
                            <a:xfrm>
                              <a:off x="1141214" y="2296206"/>
                              <a:ext cx="8225400" cy="2336632"/>
                              <a:chOff x="1141214" y="2610159"/>
                              <a:chExt cx="8225400" cy="2336632"/>
                            </a:xfrm>
                          </p:grpSpPr>
                          <p:cxnSp>
                            <p:nvCxnSpPr>
                              <p:cNvPr id="20" name="Straight Connector 19"/>
                              <p:cNvCxnSpPr/>
                              <p:nvPr/>
                            </p:nvCxnSpPr>
                            <p:spPr>
                              <a:xfrm>
                                <a:off x="2077903" y="3311784"/>
                                <a:ext cx="23750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789792" y="3599895"/>
                                <a:ext cx="576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4274385" y="3131615"/>
                                <a:ext cx="360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808411" y="3561798"/>
                                <a:ext cx="503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426194" y="3130823"/>
                                <a:ext cx="35874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1" idx="0"/>
                              </p:cNvCxnSpPr>
                              <p:nvPr/>
                            </p:nvCxnSpPr>
                            <p:spPr>
                              <a:xfrm rot="5400000" flipH="1" flipV="1">
                                <a:off x="4634801" y="3418933"/>
                                <a:ext cx="7921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05569" y="3311784"/>
                                <a:ext cx="2449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4958669" y="3382422"/>
                                <a:ext cx="72067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0" name="TextBox 58"/>
                              <p:cNvSpPr txBox="1">
                                <a:spLocks noChangeArrowheads="1"/>
                              </p:cNvSpPr>
                              <p:nvPr/>
                            </p:nvSpPr>
                            <p:spPr bwMode="auto">
                              <a:xfrm>
                                <a:off x="5276935" y="3368929"/>
                                <a:ext cx="1944820" cy="26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defRPr/>
                                </a:pPr>
                                <a:r>
                                  <a:rPr lang="en-NZ" altLang="en-US" sz="926" dirty="0">
                                    <a:solidFill>
                                      <a:srgbClr val="000000"/>
                                    </a:solidFill>
                                    <a:latin typeface="Verdana" panose="020B0604030504040204" pitchFamily="34" charset="0"/>
                                    <a:ea typeface="Verdana" panose="020B0604030504040204" pitchFamily="34" charset="0"/>
                                    <a:cs typeface="Verdana" panose="020B0604030504040204" pitchFamily="34" charset="0"/>
                                  </a:rPr>
                                  <a:t>Commercial assets</a:t>
                                </a:r>
                              </a:p>
                            </p:txBody>
                          </p:sp>
                          <p:grpSp>
                            <p:nvGrpSpPr>
                              <p:cNvPr id="11312" name="Group 79"/>
                              <p:cNvGrpSpPr>
                                <a:grpSpLocks/>
                              </p:cNvGrpSpPr>
                              <p:nvPr/>
                            </p:nvGrpSpPr>
                            <p:grpSpPr bwMode="auto">
                              <a:xfrm>
                                <a:off x="3878261" y="3814985"/>
                                <a:ext cx="2303463" cy="1081009"/>
                                <a:chOff x="2941435" y="2951112"/>
                                <a:chExt cx="2303462" cy="1080042"/>
                              </a:xfrm>
                            </p:grpSpPr>
                            <p:sp>
                              <p:nvSpPr>
                                <p:cNvPr id="81" name="Oval 80"/>
                                <p:cNvSpPr/>
                                <p:nvPr/>
                              </p:nvSpPr>
                              <p:spPr>
                                <a:xfrm>
                                  <a:off x="3157340" y="2951112"/>
                                  <a:ext cx="1871790" cy="1080042"/>
                                </a:xfrm>
                                <a:prstGeom prst="ellipse">
                                  <a:avLst/>
                                </a:prstGeom>
                                <a:solidFill>
                                  <a:srgbClr val="A4D4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1326" name="TextBox 16"/>
                                <p:cNvSpPr txBox="1">
                                  <a:spLocks noChangeArrowheads="1"/>
                                </p:cNvSpPr>
                                <p:nvPr/>
                              </p:nvSpPr>
                              <p:spPr bwMode="auto">
                                <a:xfrm>
                                  <a:off x="2941435" y="3367186"/>
                                  <a:ext cx="2303462" cy="28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algn="ctr" defTabSz="806684" fontAlgn="base">
                                    <a:spcBef>
                                      <a:spcPct val="0"/>
                                    </a:spcBef>
                                    <a:spcAft>
                                      <a:spcPct val="0"/>
                                    </a:spcAft>
                                  </a:pPr>
                                  <a:r>
                                    <a:rPr lang="en-NZ" altLang="en-US" sz="1059"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NZ" altLang="en-US" sz="1059" dirty="0">
                                      <a:solidFill>
                                        <a:srgbClr val="FFFFFF"/>
                                      </a:solidFill>
                                      <a:latin typeface="Verdana" panose="020B0604030504040204" pitchFamily="34" charset="0"/>
                                      <a:ea typeface="Verdana" panose="020B0604030504040204" pitchFamily="34" charset="0"/>
                                      <a:cs typeface="Verdana" panose="020B0604030504040204" pitchFamily="34" charset="0"/>
                                    </a:rPr>
                                    <a:t>Investment Trust)</a:t>
                                  </a:r>
                                </a:p>
                              </p:txBody>
                            </p:sp>
                          </p:grpSp>
                          <p:grpSp>
                            <p:nvGrpSpPr>
                              <p:cNvPr id="11313" name="Group 84"/>
                              <p:cNvGrpSpPr>
                                <a:grpSpLocks/>
                              </p:cNvGrpSpPr>
                              <p:nvPr/>
                            </p:nvGrpSpPr>
                            <p:grpSpPr bwMode="auto">
                              <a:xfrm>
                                <a:off x="6917529" y="3865782"/>
                                <a:ext cx="2303463" cy="1081009"/>
                                <a:chOff x="2941762" y="2951781"/>
                                <a:chExt cx="2303462" cy="1080042"/>
                              </a:xfrm>
                            </p:grpSpPr>
                            <p:sp>
                              <p:nvSpPr>
                                <p:cNvPr id="86" name="Oval 85"/>
                                <p:cNvSpPr/>
                                <p:nvPr/>
                              </p:nvSpPr>
                              <p:spPr>
                                <a:xfrm>
                                  <a:off x="3157082" y="2951781"/>
                                  <a:ext cx="1871790" cy="1080042"/>
                                </a:xfrm>
                                <a:prstGeom prst="ellipse">
                                  <a:avLst/>
                                </a:prstGeom>
                                <a:solidFill>
                                  <a:srgbClr val="A4D4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684" fontAlgn="base">
                                    <a:spcBef>
                                      <a:spcPct val="0"/>
                                    </a:spcBef>
                                    <a:spcAft>
                                      <a:spcPct val="0"/>
                                    </a:spcAft>
                                    <a:defRPr/>
                                  </a:pPr>
                                  <a:endParaRPr lang="en-NZ" sz="1764">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1324" name="TextBox 16"/>
                                <p:cNvSpPr txBox="1">
                                  <a:spLocks noChangeArrowheads="1"/>
                                </p:cNvSpPr>
                                <p:nvPr/>
                              </p:nvSpPr>
                              <p:spPr bwMode="auto">
                                <a:xfrm>
                                  <a:off x="2941762" y="3094906"/>
                                  <a:ext cx="2303462" cy="71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algn="ctr" defTabSz="806684" fontAlgn="base">
                                    <a:spcBef>
                                      <a:spcPct val="0"/>
                                    </a:spcBef>
                                    <a:spcAft>
                                      <a:spcPct val="0"/>
                                    </a:spcAft>
                                  </a:pPr>
                                  <a:r>
                                    <a:rPr lang="en-NZ" altLang="en-US" sz="1235">
                                      <a:solidFill>
                                        <a:srgbClr val="FFFFFF"/>
                                      </a:solidFill>
                                      <a:latin typeface="Verdana" panose="020B0604030504040204" pitchFamily="34" charset="0"/>
                                      <a:ea typeface="Verdana" panose="020B0604030504040204" pitchFamily="34" charset="0"/>
                                      <a:cs typeface="Verdana" panose="020B0604030504040204" pitchFamily="34" charset="0"/>
                                    </a:rPr>
                                    <a:t>Charitable </a:t>
                                  </a:r>
                                </a:p>
                                <a:p>
                                  <a:pPr algn="ctr" defTabSz="806684" fontAlgn="base">
                                    <a:spcBef>
                                      <a:spcPct val="0"/>
                                    </a:spcBef>
                                    <a:spcAft>
                                      <a:spcPct val="0"/>
                                    </a:spcAft>
                                  </a:pPr>
                                  <a:r>
                                    <a:rPr lang="en-NZ" altLang="en-US" sz="1235">
                                      <a:solidFill>
                                        <a:srgbClr val="FFFFFF"/>
                                      </a:solidFill>
                                      <a:latin typeface="Verdana" panose="020B0604030504040204" pitchFamily="34" charset="0"/>
                                      <a:ea typeface="Verdana" panose="020B0604030504040204" pitchFamily="34" charset="0"/>
                                      <a:cs typeface="Verdana" panose="020B0604030504040204" pitchFamily="34" charset="0"/>
                                    </a:rPr>
                                    <a:t>Trust</a:t>
                                  </a:r>
                                </a:p>
                                <a:p>
                                  <a:pPr algn="ctr" defTabSz="806684" fontAlgn="base">
                                    <a:spcBef>
                                      <a:spcPct val="0"/>
                                    </a:spcBef>
                                    <a:spcAft>
                                      <a:spcPct val="0"/>
                                    </a:spcAft>
                                  </a:pPr>
                                  <a:r>
                                    <a:rPr lang="en-NZ" altLang="en-US" sz="1059">
                                      <a:solidFill>
                                        <a:srgbClr val="FFFFFF"/>
                                      </a:solidFill>
                                      <a:latin typeface="Verdana" panose="020B0604030504040204" pitchFamily="34" charset="0"/>
                                      <a:ea typeface="Verdana" panose="020B0604030504040204" pitchFamily="34" charset="0"/>
                                      <a:cs typeface="Verdana" panose="020B0604030504040204" pitchFamily="34" charset="0"/>
                                    </a:rPr>
                                    <a:t>Iwi Development</a:t>
                                  </a:r>
                                  <a:endParaRPr lang="en-NZ" altLang="en-US" sz="141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cxnSp>
                            <p:nvCxnSpPr>
                              <p:cNvPr id="83" name="Straight Arrow Connector 82"/>
                              <p:cNvCxnSpPr/>
                              <p:nvPr/>
                            </p:nvCxnSpPr>
                            <p:spPr>
                              <a:xfrm flipV="1">
                                <a:off x="2098542" y="2845092"/>
                                <a:ext cx="2092468" cy="83337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315" name="TextBox 58"/>
                              <p:cNvSpPr txBox="1">
                                <a:spLocks noChangeArrowheads="1"/>
                              </p:cNvSpPr>
                              <p:nvPr/>
                            </p:nvSpPr>
                            <p:spPr bwMode="auto">
                              <a:xfrm>
                                <a:off x="2103305" y="2610159"/>
                                <a:ext cx="1490765" cy="72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pPr>
                                <a:r>
                                  <a:rPr lang="en-NZ" altLang="en-US" sz="882" dirty="0">
                                    <a:solidFill>
                                      <a:srgbClr val="000000"/>
                                    </a:solidFill>
                                    <a:latin typeface="Verdana" panose="020B0604030504040204" pitchFamily="34" charset="0"/>
                                    <a:ea typeface="Verdana" panose="020B0604030504040204" pitchFamily="34" charset="0"/>
                                    <a:cs typeface="Verdana" panose="020B0604030504040204" pitchFamily="34" charset="0"/>
                                  </a:rPr>
                                  <a:t>Distribution Income (including Māori Authority Tax Credits)</a:t>
                                </a:r>
                              </a:p>
                            </p:txBody>
                          </p:sp>
                          <p:cxnSp>
                            <p:nvCxnSpPr>
                              <p:cNvPr id="87" name="Straight Arrow Connector 86"/>
                              <p:cNvCxnSpPr/>
                              <p:nvPr/>
                            </p:nvCxnSpPr>
                            <p:spPr>
                              <a:xfrm>
                                <a:off x="4813353" y="3057802"/>
                                <a:ext cx="0" cy="71591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317" name="TextBox 58"/>
                              <p:cNvSpPr txBox="1">
                                <a:spLocks noChangeArrowheads="1"/>
                              </p:cNvSpPr>
                              <p:nvPr/>
                            </p:nvSpPr>
                            <p:spPr bwMode="auto">
                              <a:xfrm>
                                <a:off x="3575018" y="3318133"/>
                                <a:ext cx="1490764" cy="72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pPr>
                                <a:r>
                                  <a:rPr lang="en-NZ" altLang="en-US" sz="882">
                                    <a:solidFill>
                                      <a:srgbClr val="000000"/>
                                    </a:solidFill>
                                    <a:latin typeface="Verdana" panose="020B0604030504040204" pitchFamily="34" charset="0"/>
                                    <a:ea typeface="Verdana" panose="020B0604030504040204" pitchFamily="34" charset="0"/>
                                    <a:cs typeface="Verdana" panose="020B0604030504040204" pitchFamily="34" charset="0"/>
                                  </a:rPr>
                                  <a:t>Distribution (including Māori Authority Tax Credits)</a:t>
                                </a:r>
                              </a:p>
                            </p:txBody>
                          </p:sp>
                          <p:cxnSp>
                            <p:nvCxnSpPr>
                              <p:cNvPr id="91" name="Straight Arrow Connector 90"/>
                              <p:cNvCxnSpPr/>
                              <p:nvPr/>
                            </p:nvCxnSpPr>
                            <p:spPr>
                              <a:xfrm flipH="1">
                                <a:off x="5958018" y="2692703"/>
                                <a:ext cx="1749545" cy="143182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319" name="TextBox 58"/>
                              <p:cNvSpPr txBox="1">
                                <a:spLocks noChangeArrowheads="1"/>
                              </p:cNvSpPr>
                              <p:nvPr/>
                            </p:nvSpPr>
                            <p:spPr bwMode="auto">
                              <a:xfrm>
                                <a:off x="7361464" y="2860966"/>
                                <a:ext cx="2005150" cy="41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pPr>
                                <a:r>
                                  <a:rPr lang="en-NZ" altLang="en-US" sz="882" dirty="0">
                                    <a:solidFill>
                                      <a:srgbClr val="000000"/>
                                    </a:solidFill>
                                    <a:latin typeface="Verdana" panose="020B0604030504040204" pitchFamily="34" charset="0"/>
                                    <a:ea typeface="Verdana" panose="020B0604030504040204" pitchFamily="34" charset="0"/>
                                    <a:cs typeface="Verdana" panose="020B0604030504040204" pitchFamily="34" charset="0"/>
                                  </a:rPr>
                                  <a:t>IRD Māori Authority Tax refund</a:t>
                                </a:r>
                              </a:p>
                            </p:txBody>
                          </p:sp>
                          <p:sp>
                            <p:nvSpPr>
                              <p:cNvPr id="76" name="TextBox 16"/>
                              <p:cNvSpPr txBox="1">
                                <a:spLocks noChangeArrowheads="1"/>
                              </p:cNvSpPr>
                              <p:nvPr/>
                            </p:nvSpPr>
                            <p:spPr bwMode="auto">
                              <a:xfrm>
                                <a:off x="1141214" y="3921340"/>
                                <a:ext cx="1887667" cy="504829"/>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defTabSz="898537" eaLnBrk="0" hangingPunct="0">
                                  <a:defRPr/>
                                </a:pPr>
                                <a:r>
                                  <a:rPr lang="en-NZ" sz="1235" dirty="0" smtClean="0">
                                    <a:solidFill>
                                      <a:srgbClr val="FFFFFF"/>
                                    </a:solidFill>
                                    <a:latin typeface="Verdana" panose="020B0604030504040204" pitchFamily="34" charset="0"/>
                                    <a:ea typeface="Verdana" panose="020B0604030504040204" pitchFamily="34" charset="0"/>
                                    <a:cs typeface="Verdana" panose="020B0604030504040204" pitchFamily="34" charset="0"/>
                                  </a:rPr>
                                  <a:t>Iwi </a:t>
                                </a:r>
                                <a:r>
                                  <a:rPr lang="en-NZ" sz="1235" dirty="0">
                                    <a:solidFill>
                                      <a:srgbClr val="FFFFFF"/>
                                    </a:solidFill>
                                    <a:latin typeface="Verdana" panose="020B0604030504040204" pitchFamily="34" charset="0"/>
                                    <a:ea typeface="Verdana" panose="020B0604030504040204" pitchFamily="34" charset="0"/>
                                    <a:cs typeface="Verdana" panose="020B0604030504040204" pitchFamily="34" charset="0"/>
                                  </a:rPr>
                                  <a:t>Fisheries Ltd</a:t>
                                </a:r>
                              </a:p>
                              <a:p>
                                <a:pPr algn="ctr" defTabSz="898537" eaLnBrk="0" hangingPunct="0">
                                  <a:defRPr/>
                                </a:pPr>
                                <a:r>
                                  <a:rPr lang="en-NZ" sz="1059" dirty="0">
                                    <a:solidFill>
                                      <a:srgbClr val="FFFFFF"/>
                                    </a:solidFill>
                                    <a:latin typeface="Verdana" panose="020B0604030504040204" pitchFamily="34" charset="0"/>
                                    <a:ea typeface="Verdana" panose="020B0604030504040204" pitchFamily="34" charset="0"/>
                                    <a:cs typeface="Verdana" panose="020B0604030504040204" pitchFamily="34" charset="0"/>
                                  </a:rPr>
                                  <a:t>(Maori Authority)</a:t>
                                </a:r>
                              </a:p>
                            </p:txBody>
                          </p:sp>
                          <p:cxnSp>
                            <p:nvCxnSpPr>
                              <p:cNvPr id="84" name="Straight Arrow Connector 83"/>
                              <p:cNvCxnSpPr/>
                              <p:nvPr/>
                            </p:nvCxnSpPr>
                            <p:spPr>
                              <a:xfrm>
                                <a:off x="5997709" y="4384856"/>
                                <a:ext cx="1063698"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06" name="TextBox 47"/>
                              <p:cNvSpPr txBox="1">
                                <a:spLocks noChangeArrowheads="1"/>
                              </p:cNvSpPr>
                              <p:nvPr/>
                            </p:nvSpPr>
                            <p:spPr bwMode="auto">
                              <a:xfrm>
                                <a:off x="5796082" y="4451527"/>
                                <a:ext cx="1466950" cy="42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algn="ctr" defTabSz="806684" fontAlgn="base">
                                  <a:spcBef>
                                    <a:spcPct val="0"/>
                                  </a:spcBef>
                                  <a:spcAft>
                                    <a:spcPct val="0"/>
                                  </a:spcAft>
                                  <a:defRPr/>
                                </a:pPr>
                                <a:r>
                                  <a:rPr lang="en-NZ" altLang="en-US" sz="926" dirty="0">
                                    <a:solidFill>
                                      <a:srgbClr val="000000"/>
                                    </a:solidFill>
                                    <a:latin typeface="Verdana" panose="020B0604030504040204" pitchFamily="34" charset="0"/>
                                    <a:ea typeface="Verdana" panose="020B0604030504040204" pitchFamily="34" charset="0"/>
                                    <a:cs typeface="Verdana" panose="020B0604030504040204" pitchFamily="34" charset="0"/>
                                  </a:rPr>
                                  <a:t>Charity to charity</a:t>
                                </a:r>
                              </a:p>
                              <a:p>
                                <a:pPr algn="ctr" defTabSz="806684" fontAlgn="base">
                                  <a:spcBef>
                                    <a:spcPct val="0"/>
                                  </a:spcBef>
                                  <a:spcAft>
                                    <a:spcPct val="0"/>
                                  </a:spcAft>
                                  <a:defRPr/>
                                </a:pPr>
                                <a:r>
                                  <a:rPr lang="en-NZ" altLang="en-US" sz="926" dirty="0">
                                    <a:solidFill>
                                      <a:srgbClr val="000000"/>
                                    </a:solidFill>
                                    <a:latin typeface="Verdana" panose="020B0604030504040204" pitchFamily="34" charset="0"/>
                                    <a:ea typeface="Verdana" panose="020B0604030504040204" pitchFamily="34" charset="0"/>
                                    <a:cs typeface="Verdana" panose="020B0604030504040204" pitchFamily="34" charset="0"/>
                                  </a:rPr>
                                  <a:t>distribution</a:t>
                                </a:r>
                              </a:p>
                            </p:txBody>
                          </p:sp>
                        </p:grpSp>
                      </p:grpSp>
                    </p:grpSp>
                    <p:cxnSp>
                      <p:nvCxnSpPr>
                        <p:cNvPr id="88" name="Straight Connector 87"/>
                        <p:cNvCxnSpPr/>
                        <p:nvPr/>
                      </p:nvCxnSpPr>
                      <p:spPr>
                        <a:xfrm>
                          <a:off x="953876" y="5307478"/>
                          <a:ext cx="23750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53876" y="5320177"/>
                          <a:ext cx="11114" cy="544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3037653" y="5608287"/>
                          <a:ext cx="576221"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7" name="Straight Arrow Connector 96"/>
                      <p:cNvCxnSpPr/>
                      <p:nvPr/>
                    </p:nvCxnSpPr>
                    <p:spPr>
                      <a:xfrm flipV="1">
                        <a:off x="2481156" y="4572517"/>
                        <a:ext cx="28577" cy="682576"/>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1652424" y="4572517"/>
                        <a:ext cx="28577" cy="682576"/>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grpSp>
        </p:grpSp>
        <p:cxnSp>
          <p:nvCxnSpPr>
            <p:cNvPr id="110" name="Straight Connector 109"/>
            <p:cNvCxnSpPr/>
            <p:nvPr/>
          </p:nvCxnSpPr>
          <p:spPr>
            <a:xfrm flipV="1">
              <a:off x="5318318" y="718777"/>
              <a:ext cx="0" cy="49050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377991" y="378000"/>
            <a:ext cx="1620000" cy="307976"/>
            <a:chOff x="398463" y="404813"/>
            <a:chExt cx="1627187" cy="307976"/>
          </a:xfrm>
          <a:solidFill>
            <a:schemeClr val="tx1"/>
          </a:solidFill>
        </p:grpSpPr>
        <p:sp>
          <p:nvSpPr>
            <p:cNvPr id="98" name="Oval 5"/>
            <p:cNvSpPr>
              <a:spLocks noChangeArrowheads="1"/>
            </p:cNvSpPr>
            <p:nvPr/>
          </p:nvSpPr>
          <p:spPr bwMode="auto">
            <a:xfrm>
              <a:off x="1938338" y="625476"/>
              <a:ext cx="87312" cy="8731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0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cxnSp>
        <p:nvCxnSpPr>
          <p:cNvPr id="111" name="Straight Arrow Connector 110"/>
          <p:cNvCxnSpPr/>
          <p:nvPr/>
        </p:nvCxnSpPr>
        <p:spPr bwMode="auto">
          <a:xfrm flipV="1">
            <a:off x="5332307" y="1567803"/>
            <a:ext cx="1173025" cy="1181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 name="TextBox 58"/>
          <p:cNvSpPr txBox="1">
            <a:spLocks noChangeArrowheads="1"/>
          </p:cNvSpPr>
          <p:nvPr/>
        </p:nvSpPr>
        <p:spPr bwMode="auto">
          <a:xfrm>
            <a:off x="5272037" y="977797"/>
            <a:ext cx="1768768"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300"/>
              </a:spcAft>
              <a:buFont typeface="Arial" panose="020B0604020202020204" pitchFamily="34" charset="0"/>
              <a:defRPr sz="2000">
                <a:solidFill>
                  <a:schemeClr val="tx2"/>
                </a:solidFill>
                <a:latin typeface="Arial" panose="020B0604020202020204" pitchFamily="34" charset="0"/>
              </a:defRPr>
            </a:lvl1pPr>
            <a:lvl2pPr marL="742950" indent="-285750">
              <a:spcAft>
                <a:spcPts val="300"/>
              </a:spcAft>
              <a:buFont typeface="Arial" panose="020B0604020202020204" pitchFamily="34" charset="0"/>
              <a:buChar char="•"/>
              <a:defRPr sz="2000">
                <a:solidFill>
                  <a:schemeClr val="tx2"/>
                </a:solidFill>
                <a:latin typeface="Arial" panose="020B0604020202020204" pitchFamily="34" charset="0"/>
              </a:defRPr>
            </a:lvl2pPr>
            <a:lvl3pPr marL="1143000" indent="-228600">
              <a:spcAft>
                <a:spcPts val="300"/>
              </a:spcAft>
              <a:buFont typeface="Arial" panose="020B0604020202020204" pitchFamily="34" charset="0"/>
              <a:buChar char="‒"/>
              <a:defRPr sz="2000">
                <a:solidFill>
                  <a:schemeClr val="tx2"/>
                </a:solidFill>
                <a:latin typeface="Arial" panose="020B0604020202020204" pitchFamily="34" charset="0"/>
              </a:defRPr>
            </a:lvl3pPr>
            <a:lvl4pPr marL="1600200" indent="-228600">
              <a:spcAft>
                <a:spcPts val="600"/>
              </a:spcAft>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a:solidFill>
                  <a:schemeClr val="tx2"/>
                </a:solidFill>
                <a:latin typeface="Arial" panose="020B0604020202020204" pitchFamily="34" charset="0"/>
              </a:defRPr>
            </a:lvl9pPr>
          </a:lstStyle>
          <a:p>
            <a:pPr defTabSz="806684" fontAlgn="base">
              <a:spcBef>
                <a:spcPct val="0"/>
              </a:spcBef>
              <a:spcAft>
                <a:spcPct val="0"/>
              </a:spcAft>
            </a:pPr>
            <a:r>
              <a:rPr lang="en-NZ" altLang="en-US" sz="882"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Tax Paid to the IRD</a:t>
            </a:r>
            <a:endParaRPr lang="en-NZ" altLang="en-US" sz="882"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3" name="Title 2"/>
          <p:cNvSpPr>
            <a:spLocks noGrp="1"/>
          </p:cNvSpPr>
          <p:nvPr>
            <p:ph type="title"/>
          </p:nvPr>
        </p:nvSpPr>
        <p:spPr>
          <a:xfrm>
            <a:off x="2620706" y="134828"/>
            <a:ext cx="8385174" cy="698501"/>
          </a:xfrm>
        </p:spPr>
        <p:txBody>
          <a:bodyPr/>
          <a:lstStyle/>
          <a:p>
            <a:r>
              <a:rPr lang="mi-NZ" sz="3000" b="1" dirty="0" smtClean="0">
                <a:solidFill>
                  <a:schemeClr val="tx1"/>
                </a:solidFill>
              </a:rPr>
              <a:t>PSGE – </a:t>
            </a:r>
            <a:r>
              <a:rPr lang="mi-NZ" sz="3000" dirty="0" smtClean="0">
                <a:solidFill>
                  <a:schemeClr val="tx1"/>
                </a:solidFill>
              </a:rPr>
              <a:t>Example Structure</a:t>
            </a:r>
            <a:r>
              <a:rPr lang="mi-NZ" sz="3000" b="1" dirty="0" smtClean="0"/>
              <a:t/>
            </a:r>
            <a:br>
              <a:rPr lang="mi-NZ" sz="3000" b="1" dirty="0" smtClean="0"/>
            </a:br>
            <a:endParaRPr lang="en-NZ" sz="3000" b="1" dirty="0"/>
          </a:p>
        </p:txBody>
      </p:sp>
    </p:spTree>
    <p:extLst>
      <p:ext uri="{BB962C8B-B14F-4D97-AF65-F5344CB8AC3E}">
        <p14:creationId xmlns:p14="http://schemas.microsoft.com/office/powerpoint/2010/main" val="258774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14" name="Title 2"/>
          <p:cNvSpPr>
            <a:spLocks noGrp="1"/>
          </p:cNvSpPr>
          <p:nvPr>
            <p:ph type="title"/>
          </p:nvPr>
        </p:nvSpPr>
        <p:spPr>
          <a:xfrm>
            <a:off x="437460" y="942339"/>
            <a:ext cx="8385174" cy="698501"/>
          </a:xfrm>
        </p:spPr>
        <p:txBody>
          <a:bodyPr/>
          <a:lstStyle/>
          <a:p>
            <a:r>
              <a:rPr lang="mi-NZ" sz="3000" b="1" dirty="0" smtClean="0"/>
              <a:t>PSGE - Landscape</a:t>
            </a:r>
            <a:br>
              <a:rPr lang="mi-NZ" sz="3000" b="1" dirty="0" smtClean="0"/>
            </a:br>
            <a:endParaRPr lang="en-NZ" sz="3000" b="1" dirty="0"/>
          </a:p>
        </p:txBody>
      </p:sp>
      <p:pic>
        <p:nvPicPr>
          <p:cNvPr id="9" name="Picture 8"/>
          <p:cNvPicPr>
            <a:picLocks noChangeAspect="1"/>
          </p:cNvPicPr>
          <p:nvPr/>
        </p:nvPicPr>
        <p:blipFill>
          <a:blip r:embed="rId4"/>
          <a:stretch>
            <a:fillRect/>
          </a:stretch>
        </p:blipFill>
        <p:spPr>
          <a:xfrm>
            <a:off x="116094" y="1508124"/>
            <a:ext cx="8036167" cy="5070476"/>
          </a:xfrm>
          <a:prstGeom prst="rect">
            <a:avLst/>
          </a:prstGeom>
        </p:spPr>
      </p:pic>
      <p:sp>
        <p:nvSpPr>
          <p:cNvPr id="12" name="TextBox 11"/>
          <p:cNvSpPr txBox="1"/>
          <p:nvPr/>
        </p:nvSpPr>
        <p:spPr>
          <a:xfrm>
            <a:off x="437460" y="6116935"/>
            <a:ext cx="2022476"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NZ" sz="1000" b="0" i="1" u="none" strike="noStrike" kern="1200" cap="none" spc="0" normalizeH="0" baseline="0" noProof="0" dirty="0" smtClean="0">
                <a:ln>
                  <a:noFill/>
                </a:ln>
                <a:solidFill>
                  <a:srgbClr val="313131"/>
                </a:solidFill>
                <a:effectLst/>
                <a:uLnTx/>
                <a:uFillTx/>
                <a:latin typeface="Verdana"/>
                <a:ea typeface="+mn-ea"/>
                <a:cs typeface="+mn-cs"/>
              </a:rPr>
              <a:t>Source: Crown/</a:t>
            </a:r>
            <a:r>
              <a:rPr kumimoji="0" lang="mi-NZ" sz="1000" b="0" i="1" u="none" strike="noStrike" kern="1200" cap="none" spc="0" normalizeH="0" baseline="0" noProof="0" dirty="0" smtClean="0">
                <a:ln>
                  <a:noFill/>
                </a:ln>
                <a:solidFill>
                  <a:srgbClr val="313131"/>
                </a:solidFill>
                <a:effectLst/>
                <a:uLnTx/>
                <a:uFillTx/>
                <a:latin typeface="Verdana"/>
                <a:ea typeface="+mn-ea"/>
                <a:cs typeface="+mn-cs"/>
              </a:rPr>
              <a:t>Māori relations</a:t>
            </a:r>
            <a:br>
              <a:rPr kumimoji="0" lang="mi-NZ" sz="1000" b="0" i="1" u="none" strike="noStrike" kern="1200" cap="none" spc="0" normalizeH="0" baseline="0" noProof="0" dirty="0" smtClean="0">
                <a:ln>
                  <a:noFill/>
                </a:ln>
                <a:solidFill>
                  <a:srgbClr val="313131"/>
                </a:solidFill>
                <a:effectLst/>
                <a:uLnTx/>
                <a:uFillTx/>
                <a:latin typeface="Verdana"/>
                <a:ea typeface="+mn-ea"/>
                <a:cs typeface="+mn-cs"/>
              </a:rPr>
            </a:br>
            <a:r>
              <a:rPr kumimoji="0" lang="mi-NZ" sz="1000" b="0" i="1" u="none" strike="noStrike" kern="1200" cap="none" spc="0" normalizeH="0" baseline="0" noProof="0" dirty="0" smtClean="0">
                <a:ln>
                  <a:noFill/>
                </a:ln>
                <a:solidFill>
                  <a:srgbClr val="313131"/>
                </a:solidFill>
                <a:effectLst/>
                <a:uLnTx/>
                <a:uFillTx/>
                <a:latin typeface="Verdana"/>
                <a:ea typeface="+mn-ea"/>
                <a:cs typeface="+mn-cs"/>
              </a:rPr>
              <a:t>2017 Briefing for the Incoming Minister</a:t>
            </a:r>
            <a:endParaRPr kumimoji="0" lang="en-NZ" sz="1000" b="0" i="1" u="none" strike="noStrike" kern="1200" cap="none" spc="0" normalizeH="0" baseline="0" noProof="0" dirty="0" smtClean="0">
              <a:ln>
                <a:noFill/>
              </a:ln>
              <a:solidFill>
                <a:srgbClr val="313131"/>
              </a:solidFill>
              <a:effectLst/>
              <a:uLnTx/>
              <a:uFillTx/>
              <a:latin typeface="Verdana"/>
              <a:ea typeface="+mn-ea"/>
              <a:cs typeface="+mn-cs"/>
            </a:endParaRPr>
          </a:p>
        </p:txBody>
      </p:sp>
    </p:spTree>
    <p:extLst>
      <p:ext uri="{BB962C8B-B14F-4D97-AF65-F5344CB8AC3E}">
        <p14:creationId xmlns:p14="http://schemas.microsoft.com/office/powerpoint/2010/main" val="14253122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itle 1"/>
          <p:cNvSpPr>
            <a:spLocks noGrp="1"/>
          </p:cNvSpPr>
          <p:nvPr>
            <p:ph type="title"/>
          </p:nvPr>
        </p:nvSpPr>
        <p:spPr>
          <a:xfrm>
            <a:off x="457200" y="274638"/>
            <a:ext cx="8229600" cy="1143000"/>
          </a:xfrm>
        </p:spPr>
        <p:txBody>
          <a:bodyPr/>
          <a:lstStyle/>
          <a:p>
            <a:pPr algn="l"/>
            <a:r>
              <a:rPr lang="en-US" b="1" dirty="0" smtClean="0">
                <a:latin typeface="Arial" panose="020B0604020202020204" pitchFamily="34" charset="0"/>
                <a:cs typeface="Arial" panose="020B0604020202020204" pitchFamily="34" charset="0"/>
              </a:rPr>
              <a:t>Introduction</a:t>
            </a:r>
            <a:endParaRPr lang="en-US"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48828"/>
            <a:ext cx="1837427" cy="1009171"/>
          </a:xfrm>
        </p:spPr>
      </p:pic>
      <p:sp>
        <p:nvSpPr>
          <p:cNvPr id="2" name="TextBox 1"/>
          <p:cNvSpPr txBox="1"/>
          <p:nvPr/>
        </p:nvSpPr>
        <p:spPr>
          <a:xfrm>
            <a:off x="457200" y="1768415"/>
            <a:ext cx="8229600" cy="3816429"/>
          </a:xfrm>
          <a:prstGeom prst="rect">
            <a:avLst/>
          </a:prstGeom>
          <a:noFill/>
        </p:spPr>
        <p:txBody>
          <a:bodyPr wrap="square" rtlCol="0">
            <a:spAutoFit/>
          </a:bodyPr>
          <a:lstStyle/>
          <a:p>
            <a:pPr marL="285750" lvl="0" indent="-285750">
              <a:buFont typeface="Arial" panose="020B0604020202020204" pitchFamily="34" charset="0"/>
              <a:buChar char="•"/>
            </a:pPr>
            <a:r>
              <a:rPr lang="en-NZ" sz="2800" dirty="0">
                <a:latin typeface="Arial" panose="020B0604020202020204" pitchFamily="34" charset="0"/>
                <a:cs typeface="Arial" panose="020B0604020202020204" pitchFamily="34" charset="0"/>
              </a:rPr>
              <a:t>Māori charities in context - Background and </a:t>
            </a:r>
            <a:r>
              <a:rPr lang="en-NZ" sz="2800" dirty="0" smtClean="0">
                <a:latin typeface="Arial" panose="020B0604020202020204" pitchFamily="34" charset="0"/>
                <a:cs typeface="Arial" panose="020B0604020202020204" pitchFamily="34" charset="0"/>
              </a:rPr>
              <a:t>Data</a:t>
            </a:r>
          </a:p>
          <a:p>
            <a:pPr marL="285750" lvl="0" indent="-285750">
              <a:buFont typeface="Arial" panose="020B0604020202020204" pitchFamily="34" charset="0"/>
              <a:buChar char="•"/>
            </a:pPr>
            <a:endParaRPr lang="en-NZ" sz="2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2800" dirty="0">
                <a:latin typeface="Arial" panose="020B0604020202020204" pitchFamily="34" charset="0"/>
                <a:cs typeface="Arial" panose="020B0604020202020204" pitchFamily="34" charset="0"/>
              </a:rPr>
              <a:t>Types of Māori </a:t>
            </a:r>
            <a:r>
              <a:rPr lang="en-NZ" sz="2800" dirty="0" smtClean="0">
                <a:latin typeface="Arial" panose="020B0604020202020204" pitchFamily="34" charset="0"/>
                <a:cs typeface="Arial" panose="020B0604020202020204" pitchFamily="34" charset="0"/>
              </a:rPr>
              <a:t>charities</a:t>
            </a:r>
          </a:p>
          <a:p>
            <a:pPr marL="285750" lvl="0" indent="-285750">
              <a:buFont typeface="Arial" panose="020B0604020202020204" pitchFamily="34" charset="0"/>
              <a:buChar char="•"/>
            </a:pPr>
            <a:endParaRPr lang="en-NZ" sz="2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2800" dirty="0">
                <a:latin typeface="Arial" panose="020B0604020202020204" pitchFamily="34" charset="0"/>
                <a:cs typeface="Arial" panose="020B0604020202020204" pitchFamily="34" charset="0"/>
              </a:rPr>
              <a:t>Case study - A closer look at Treaty </a:t>
            </a:r>
            <a:r>
              <a:rPr lang="en-NZ" sz="2800">
                <a:latin typeface="Arial" panose="020B0604020202020204" pitchFamily="34" charset="0"/>
                <a:cs typeface="Arial" panose="020B0604020202020204" pitchFamily="34" charset="0"/>
              </a:rPr>
              <a:t>settlement </a:t>
            </a:r>
            <a:r>
              <a:rPr lang="en-NZ" sz="2800" smtClean="0">
                <a:latin typeface="Arial" panose="020B0604020202020204" pitchFamily="34" charset="0"/>
                <a:cs typeface="Arial" panose="020B0604020202020204" pitchFamily="34" charset="0"/>
              </a:rPr>
              <a:t>structures</a:t>
            </a:r>
          </a:p>
          <a:p>
            <a:pPr lvl="0"/>
            <a:endParaRPr lang="en-NZ" sz="2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2800" dirty="0">
                <a:latin typeface="Arial" panose="020B0604020202020204" pitchFamily="34" charset="0"/>
                <a:cs typeface="Arial" panose="020B0604020202020204" pitchFamily="34" charset="0"/>
              </a:rPr>
              <a:t>The future</a:t>
            </a:r>
          </a:p>
          <a:p>
            <a:r>
              <a:rPr lang="en-NZ" dirty="0"/>
              <a:t> </a:t>
            </a:r>
          </a:p>
        </p:txBody>
      </p:sp>
      <p:grpSp>
        <p:nvGrpSpPr>
          <p:cNvPr id="6" name="Group 5"/>
          <p:cNvGrpSpPr/>
          <p:nvPr/>
        </p:nvGrpSpPr>
        <p:grpSpPr>
          <a:xfrm>
            <a:off x="7258624" y="619803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724606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pic>
        <p:nvPicPr>
          <p:cNvPr id="2" name="Picture 1"/>
          <p:cNvPicPr>
            <a:picLocks noChangeAspect="1"/>
          </p:cNvPicPr>
          <p:nvPr/>
        </p:nvPicPr>
        <p:blipFill>
          <a:blip r:embed="rId4"/>
          <a:stretch>
            <a:fillRect/>
          </a:stretch>
        </p:blipFill>
        <p:spPr>
          <a:xfrm>
            <a:off x="2238376" y="46037"/>
            <a:ext cx="4798532" cy="6779164"/>
          </a:xfrm>
          <a:prstGeom prst="rect">
            <a:avLst/>
          </a:prstGeom>
        </p:spPr>
      </p:pic>
      <p:sp>
        <p:nvSpPr>
          <p:cNvPr id="5" name="TextBox 4"/>
          <p:cNvSpPr txBox="1"/>
          <p:nvPr/>
        </p:nvSpPr>
        <p:spPr>
          <a:xfrm>
            <a:off x="215900" y="5638800"/>
            <a:ext cx="2022476"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NZ" sz="1000" b="0" i="1" u="none" strike="noStrike" kern="1200" cap="none" spc="0" normalizeH="0" baseline="0" noProof="0" dirty="0" smtClean="0">
                <a:ln>
                  <a:noFill/>
                </a:ln>
                <a:solidFill>
                  <a:srgbClr val="313131"/>
                </a:solidFill>
                <a:effectLst/>
                <a:uLnTx/>
                <a:uFillTx/>
                <a:latin typeface="Verdana"/>
                <a:ea typeface="+mn-ea"/>
                <a:cs typeface="+mn-cs"/>
              </a:rPr>
              <a:t>Source: Crown/</a:t>
            </a:r>
            <a:r>
              <a:rPr kumimoji="0" lang="mi-NZ" sz="1000" b="0" i="1" u="none" strike="noStrike" kern="1200" cap="none" spc="0" normalizeH="0" baseline="0" noProof="0" dirty="0" smtClean="0">
                <a:ln>
                  <a:noFill/>
                </a:ln>
                <a:solidFill>
                  <a:srgbClr val="313131"/>
                </a:solidFill>
                <a:effectLst/>
                <a:uLnTx/>
                <a:uFillTx/>
                <a:latin typeface="Verdana"/>
                <a:ea typeface="+mn-ea"/>
                <a:cs typeface="+mn-cs"/>
              </a:rPr>
              <a:t>Māori relations</a:t>
            </a:r>
            <a:br>
              <a:rPr kumimoji="0" lang="mi-NZ" sz="1000" b="0" i="1" u="none" strike="noStrike" kern="1200" cap="none" spc="0" normalizeH="0" baseline="0" noProof="0" dirty="0" smtClean="0">
                <a:ln>
                  <a:noFill/>
                </a:ln>
                <a:solidFill>
                  <a:srgbClr val="313131"/>
                </a:solidFill>
                <a:effectLst/>
                <a:uLnTx/>
                <a:uFillTx/>
                <a:latin typeface="Verdana"/>
                <a:ea typeface="+mn-ea"/>
                <a:cs typeface="+mn-cs"/>
              </a:rPr>
            </a:br>
            <a:r>
              <a:rPr kumimoji="0" lang="mi-NZ" sz="1000" b="0" i="1" u="none" strike="noStrike" kern="1200" cap="none" spc="0" normalizeH="0" baseline="0" noProof="0" dirty="0" smtClean="0">
                <a:ln>
                  <a:noFill/>
                </a:ln>
                <a:solidFill>
                  <a:srgbClr val="313131"/>
                </a:solidFill>
                <a:effectLst/>
                <a:uLnTx/>
                <a:uFillTx/>
                <a:latin typeface="Verdana"/>
                <a:ea typeface="+mn-ea"/>
                <a:cs typeface="+mn-cs"/>
              </a:rPr>
              <a:t>2017 Briefing for the Incoming Minister</a:t>
            </a:r>
            <a:endParaRPr kumimoji="0" lang="en-NZ" sz="1000" b="0" i="1" u="none" strike="noStrike" kern="1200" cap="none" spc="0" normalizeH="0" baseline="0" noProof="0" dirty="0" smtClean="0">
              <a:ln>
                <a:noFill/>
              </a:ln>
              <a:solidFill>
                <a:srgbClr val="313131"/>
              </a:solidFill>
              <a:effectLst/>
              <a:uLnTx/>
              <a:uFillTx/>
              <a:latin typeface="Verdana"/>
              <a:ea typeface="+mn-ea"/>
              <a:cs typeface="+mn-cs"/>
            </a:endParaRPr>
          </a:p>
        </p:txBody>
      </p:sp>
    </p:spTree>
    <p:extLst>
      <p:ext uri="{BB962C8B-B14F-4D97-AF65-F5344CB8AC3E}">
        <p14:creationId xmlns:p14="http://schemas.microsoft.com/office/powerpoint/2010/main" val="307627607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14" name="Title 2"/>
          <p:cNvSpPr>
            <a:spLocks noGrp="1"/>
          </p:cNvSpPr>
          <p:nvPr>
            <p:ph type="title"/>
          </p:nvPr>
        </p:nvSpPr>
        <p:spPr>
          <a:xfrm>
            <a:off x="234431" y="942339"/>
            <a:ext cx="8385174" cy="698501"/>
          </a:xfrm>
        </p:spPr>
        <p:txBody>
          <a:bodyPr/>
          <a:lstStyle/>
          <a:p>
            <a:r>
              <a:rPr lang="mi-NZ" sz="3000" b="1" dirty="0" smtClean="0"/>
              <a:t>PSGE- Examples</a:t>
            </a:r>
            <a:br>
              <a:rPr lang="mi-NZ" sz="3000" b="1" dirty="0" smtClean="0"/>
            </a:br>
            <a:endParaRPr lang="en-NZ" sz="3000" b="1" dirty="0"/>
          </a:p>
        </p:txBody>
      </p:sp>
      <p:sp>
        <p:nvSpPr>
          <p:cNvPr id="15" name="Content Placeholder 1"/>
          <p:cNvSpPr>
            <a:spLocks noGrp="1"/>
          </p:cNvSpPr>
          <p:nvPr>
            <p:ph sz="quarter" idx="10"/>
          </p:nvPr>
        </p:nvSpPr>
        <p:spPr>
          <a:xfrm>
            <a:off x="234431" y="1640840"/>
            <a:ext cx="8007304" cy="4716463"/>
          </a:xfrm>
        </p:spPr>
        <p:txBody>
          <a:bodyPr>
            <a:noAutofit/>
          </a:bodyPr>
          <a:lstStyle/>
          <a:p>
            <a:pPr marL="171450" indent="-171450">
              <a:buFont typeface="Arial" panose="020B0604020202020204" pitchFamily="34" charset="0"/>
              <a:buChar char="•"/>
            </a:pPr>
            <a:r>
              <a:rPr lang="en-NZ" sz="2800" b="0" dirty="0" smtClean="0"/>
              <a:t>Ng</a:t>
            </a:r>
            <a:r>
              <a:rPr lang="mi-NZ" sz="2800" b="0" dirty="0" smtClean="0"/>
              <a:t>āi Tahu – Settlement of $170m in 1998</a:t>
            </a:r>
          </a:p>
          <a:p>
            <a:pPr marL="171450" indent="-171450">
              <a:buFont typeface="Arial" panose="020B0604020202020204" pitchFamily="34" charset="0"/>
              <a:buChar char="•"/>
            </a:pPr>
            <a:r>
              <a:rPr lang="mi-NZ" sz="2800" dirty="0" smtClean="0"/>
              <a:t>Current Asset Base of $1.6b</a:t>
            </a:r>
          </a:p>
          <a:p>
            <a:pPr marL="171450" indent="-171450">
              <a:buFont typeface="Arial" panose="020B0604020202020204" pitchFamily="34" charset="0"/>
              <a:buChar char="•"/>
            </a:pPr>
            <a:endParaRPr lang="mi-NZ" sz="2800" b="0" dirty="0"/>
          </a:p>
          <a:p>
            <a:pPr marL="171450" indent="-171450">
              <a:buFont typeface="Arial" panose="020B0604020202020204" pitchFamily="34" charset="0"/>
              <a:buChar char="•"/>
            </a:pPr>
            <a:endParaRPr lang="mi-NZ" sz="2800" dirty="0" smtClean="0"/>
          </a:p>
          <a:p>
            <a:pPr marL="171450" indent="-171450">
              <a:buFont typeface="Arial" panose="020B0604020202020204" pitchFamily="34" charset="0"/>
              <a:buChar char="•"/>
            </a:pPr>
            <a:r>
              <a:rPr lang="mi-NZ" sz="2800" b="0" dirty="0" smtClean="0"/>
              <a:t>Waikato Tainui – Settlement of $170m in 1995</a:t>
            </a:r>
          </a:p>
          <a:p>
            <a:pPr marL="171450" indent="-171450">
              <a:buFont typeface="Arial" panose="020B0604020202020204" pitchFamily="34" charset="0"/>
              <a:buChar char="•"/>
            </a:pPr>
            <a:r>
              <a:rPr lang="mi-NZ" sz="2800" dirty="0" smtClean="0"/>
              <a:t>Current Asset Base of $1.25b</a:t>
            </a:r>
            <a:endParaRPr lang="en-NZ" sz="2800" b="0" dirty="0" smtClean="0"/>
          </a:p>
        </p:txBody>
      </p:sp>
      <p:pic>
        <p:nvPicPr>
          <p:cNvPr id="2" name="Picture 1"/>
          <p:cNvPicPr>
            <a:picLocks noChangeAspect="1"/>
          </p:cNvPicPr>
          <p:nvPr/>
        </p:nvPicPr>
        <p:blipFill>
          <a:blip r:embed="rId4"/>
          <a:stretch>
            <a:fillRect/>
          </a:stretch>
        </p:blipFill>
        <p:spPr>
          <a:xfrm>
            <a:off x="2700337" y="2720657"/>
            <a:ext cx="2752725" cy="1019175"/>
          </a:xfrm>
          <a:prstGeom prst="rect">
            <a:avLst/>
          </a:prstGeom>
        </p:spPr>
      </p:pic>
      <p:pic>
        <p:nvPicPr>
          <p:cNvPr id="3" name="Picture 2"/>
          <p:cNvPicPr>
            <a:picLocks noChangeAspect="1"/>
          </p:cNvPicPr>
          <p:nvPr/>
        </p:nvPicPr>
        <p:blipFill>
          <a:blip r:embed="rId5"/>
          <a:stretch>
            <a:fillRect/>
          </a:stretch>
        </p:blipFill>
        <p:spPr>
          <a:xfrm>
            <a:off x="2776536" y="5433378"/>
            <a:ext cx="2600325" cy="923925"/>
          </a:xfrm>
          <a:prstGeom prst="rect">
            <a:avLst/>
          </a:prstGeom>
        </p:spPr>
      </p:pic>
    </p:spTree>
    <p:extLst>
      <p:ext uri="{BB962C8B-B14F-4D97-AF65-F5344CB8AC3E}">
        <p14:creationId xmlns:p14="http://schemas.microsoft.com/office/powerpoint/2010/main" val="113431969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14" name="Title 2"/>
          <p:cNvSpPr>
            <a:spLocks noGrp="1"/>
          </p:cNvSpPr>
          <p:nvPr>
            <p:ph type="title"/>
          </p:nvPr>
        </p:nvSpPr>
        <p:spPr>
          <a:xfrm>
            <a:off x="234431" y="942339"/>
            <a:ext cx="8385174" cy="698501"/>
          </a:xfrm>
        </p:spPr>
        <p:txBody>
          <a:bodyPr/>
          <a:lstStyle/>
          <a:p>
            <a:r>
              <a:rPr lang="mi-NZ" sz="3000" b="1" dirty="0" smtClean="0"/>
              <a:t>How Distributions are made</a:t>
            </a:r>
            <a:br>
              <a:rPr lang="mi-NZ" sz="3000" b="1" dirty="0" smtClean="0"/>
            </a:br>
            <a:endParaRPr lang="en-NZ" sz="3000" b="1" dirty="0"/>
          </a:p>
        </p:txBody>
      </p:sp>
      <p:sp>
        <p:nvSpPr>
          <p:cNvPr id="15" name="Content Placeholder 1"/>
          <p:cNvSpPr>
            <a:spLocks noGrp="1"/>
          </p:cNvSpPr>
          <p:nvPr>
            <p:ph sz="quarter" idx="10"/>
          </p:nvPr>
        </p:nvSpPr>
        <p:spPr>
          <a:xfrm>
            <a:off x="234431" y="1640840"/>
            <a:ext cx="8007304" cy="4716463"/>
          </a:xfrm>
        </p:spPr>
        <p:txBody>
          <a:bodyPr>
            <a:noAutofit/>
          </a:bodyPr>
          <a:lstStyle/>
          <a:p>
            <a:r>
              <a:rPr lang="mi-NZ" sz="2800" dirty="0"/>
              <a:t> </a:t>
            </a:r>
            <a:r>
              <a:rPr lang="mi-NZ" sz="2800" dirty="0" smtClean="0"/>
              <a:t>- Dividends / Owners Grants</a:t>
            </a:r>
          </a:p>
          <a:p>
            <a:r>
              <a:rPr lang="mi-NZ" sz="2800" dirty="0"/>
              <a:t> </a:t>
            </a:r>
            <a:r>
              <a:rPr lang="mi-NZ" sz="2800" dirty="0" smtClean="0"/>
              <a:t>- Kaumatua Grants</a:t>
            </a:r>
          </a:p>
          <a:p>
            <a:r>
              <a:rPr lang="mi-NZ" sz="2800" dirty="0" smtClean="0"/>
              <a:t> - Tangi Grants  </a:t>
            </a:r>
          </a:p>
          <a:p>
            <a:r>
              <a:rPr lang="mi-NZ" sz="2800" dirty="0" smtClean="0"/>
              <a:t> - Education Grants</a:t>
            </a:r>
          </a:p>
          <a:p>
            <a:r>
              <a:rPr lang="mi-NZ" sz="2800" dirty="0"/>
              <a:t> </a:t>
            </a:r>
            <a:r>
              <a:rPr lang="mi-NZ" sz="2800" dirty="0" smtClean="0"/>
              <a:t>- Training and Education Programes</a:t>
            </a:r>
          </a:p>
          <a:p>
            <a:r>
              <a:rPr lang="mi-NZ" sz="2800" dirty="0"/>
              <a:t> </a:t>
            </a:r>
            <a:r>
              <a:rPr lang="mi-NZ" sz="2800" dirty="0" smtClean="0"/>
              <a:t>- Health Grants</a:t>
            </a:r>
          </a:p>
          <a:p>
            <a:r>
              <a:rPr lang="mi-NZ" sz="2800" dirty="0"/>
              <a:t> </a:t>
            </a:r>
            <a:r>
              <a:rPr lang="mi-NZ" sz="2800" dirty="0" smtClean="0"/>
              <a:t>- Business Start up Grants/Loans  </a:t>
            </a:r>
            <a:endParaRPr lang="mi-NZ" sz="2800" dirty="0"/>
          </a:p>
          <a:p>
            <a:endParaRPr lang="mi-NZ" sz="2800" b="0" dirty="0" smtClean="0"/>
          </a:p>
          <a:p>
            <a:r>
              <a:rPr lang="mi-NZ" sz="2800" dirty="0"/>
              <a:t> </a:t>
            </a:r>
          </a:p>
        </p:txBody>
      </p:sp>
    </p:spTree>
    <p:extLst>
      <p:ext uri="{BB962C8B-B14F-4D97-AF65-F5344CB8AC3E}">
        <p14:creationId xmlns:p14="http://schemas.microsoft.com/office/powerpoint/2010/main" val="41868787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5495226"/>
          </a:xfrm>
        </p:spPr>
        <p:txBody>
          <a:bodyPr>
            <a:normAutofit/>
          </a:bodyPr>
          <a:lstStyle/>
          <a:p>
            <a:r>
              <a:rPr lang="en-US" sz="2800" b="1" dirty="0" smtClean="0">
                <a:latin typeface="Arial" panose="020B0604020202020204" pitchFamily="34" charset="0"/>
                <a:cs typeface="Arial" panose="020B0604020202020204" pitchFamily="34" charset="0"/>
              </a:rPr>
              <a:t>The Future</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9968"/>
            <a:ext cx="1853560" cy="1018032"/>
          </a:xfrm>
        </p:spPr>
      </p:pic>
      <p:grpSp>
        <p:nvGrpSpPr>
          <p:cNvPr id="6" name="Group 5"/>
          <p:cNvGrpSpPr/>
          <p:nvPr/>
        </p:nvGrpSpPr>
        <p:grpSpPr>
          <a:xfrm>
            <a:off x="7258624" y="619803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1677344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pic>
        <p:nvPicPr>
          <p:cNvPr id="6" name="Picture 5"/>
          <p:cNvPicPr>
            <a:picLocks noChangeAspect="1"/>
          </p:cNvPicPr>
          <p:nvPr/>
        </p:nvPicPr>
        <p:blipFill>
          <a:blip r:embed="rId4"/>
          <a:stretch>
            <a:fillRect/>
          </a:stretch>
        </p:blipFill>
        <p:spPr>
          <a:xfrm>
            <a:off x="478155" y="2077995"/>
            <a:ext cx="4316730" cy="1186589"/>
          </a:xfrm>
          <a:prstGeom prst="rect">
            <a:avLst/>
          </a:prstGeom>
        </p:spPr>
      </p:pic>
      <p:pic>
        <p:nvPicPr>
          <p:cNvPr id="7" name="Picture 6"/>
          <p:cNvPicPr>
            <a:picLocks noChangeAspect="1"/>
          </p:cNvPicPr>
          <p:nvPr/>
        </p:nvPicPr>
        <p:blipFill>
          <a:blip r:embed="rId5"/>
          <a:stretch>
            <a:fillRect/>
          </a:stretch>
        </p:blipFill>
        <p:spPr>
          <a:xfrm>
            <a:off x="4642485" y="1263374"/>
            <a:ext cx="2131695" cy="1349044"/>
          </a:xfrm>
          <a:prstGeom prst="rect">
            <a:avLst/>
          </a:prstGeom>
        </p:spPr>
      </p:pic>
      <p:pic>
        <p:nvPicPr>
          <p:cNvPr id="9" name="Picture 8"/>
          <p:cNvPicPr>
            <a:picLocks noChangeAspect="1"/>
          </p:cNvPicPr>
          <p:nvPr/>
        </p:nvPicPr>
        <p:blipFill>
          <a:blip r:embed="rId6"/>
          <a:stretch>
            <a:fillRect/>
          </a:stretch>
        </p:blipFill>
        <p:spPr>
          <a:xfrm>
            <a:off x="3629954" y="3124485"/>
            <a:ext cx="4447017" cy="1763930"/>
          </a:xfrm>
          <a:prstGeom prst="rect">
            <a:avLst/>
          </a:prstGeom>
        </p:spPr>
      </p:pic>
      <p:pic>
        <p:nvPicPr>
          <p:cNvPr id="10" name="Picture 9"/>
          <p:cNvPicPr>
            <a:picLocks noChangeAspect="1"/>
          </p:cNvPicPr>
          <p:nvPr/>
        </p:nvPicPr>
        <p:blipFill>
          <a:blip r:embed="rId7"/>
          <a:stretch>
            <a:fillRect/>
          </a:stretch>
        </p:blipFill>
        <p:spPr>
          <a:xfrm>
            <a:off x="240030" y="4888415"/>
            <a:ext cx="3966210" cy="1643532"/>
          </a:xfrm>
          <a:prstGeom prst="rect">
            <a:avLst/>
          </a:prstGeom>
        </p:spPr>
      </p:pic>
      <p:pic>
        <p:nvPicPr>
          <p:cNvPr id="11" name="Picture 10"/>
          <p:cNvPicPr>
            <a:picLocks noChangeAspect="1"/>
          </p:cNvPicPr>
          <p:nvPr/>
        </p:nvPicPr>
        <p:blipFill>
          <a:blip r:embed="rId8"/>
          <a:stretch>
            <a:fillRect/>
          </a:stretch>
        </p:blipFill>
        <p:spPr>
          <a:xfrm>
            <a:off x="852361" y="3264584"/>
            <a:ext cx="1784159" cy="1623831"/>
          </a:xfrm>
          <a:prstGeom prst="rect">
            <a:avLst/>
          </a:prstGeom>
        </p:spPr>
      </p:pic>
      <p:pic>
        <p:nvPicPr>
          <p:cNvPr id="12" name="Picture 11"/>
          <p:cNvPicPr>
            <a:picLocks noChangeAspect="1"/>
          </p:cNvPicPr>
          <p:nvPr/>
        </p:nvPicPr>
        <p:blipFill>
          <a:blip r:embed="rId9"/>
          <a:stretch>
            <a:fillRect/>
          </a:stretch>
        </p:blipFill>
        <p:spPr>
          <a:xfrm>
            <a:off x="5500211" y="4888415"/>
            <a:ext cx="2243138" cy="1969585"/>
          </a:xfrm>
          <a:prstGeom prst="rect">
            <a:avLst/>
          </a:prstGeom>
        </p:spPr>
      </p:pic>
      <p:sp>
        <p:nvSpPr>
          <p:cNvPr id="13" name="Title 2"/>
          <p:cNvSpPr>
            <a:spLocks noGrp="1"/>
          </p:cNvSpPr>
          <p:nvPr>
            <p:ph type="title"/>
          </p:nvPr>
        </p:nvSpPr>
        <p:spPr>
          <a:xfrm>
            <a:off x="544140" y="751307"/>
            <a:ext cx="8385174" cy="698501"/>
          </a:xfrm>
        </p:spPr>
        <p:txBody>
          <a:bodyPr/>
          <a:lstStyle/>
          <a:p>
            <a:r>
              <a:rPr lang="mi-NZ" sz="3000" b="1" dirty="0" smtClean="0"/>
              <a:t>Māori Charities and Tax Reform</a:t>
            </a:r>
            <a:endParaRPr lang="en-NZ" sz="3000" b="1" dirty="0"/>
          </a:p>
        </p:txBody>
      </p:sp>
    </p:spTree>
    <p:extLst>
      <p:ext uri="{BB962C8B-B14F-4D97-AF65-F5344CB8AC3E}">
        <p14:creationId xmlns:p14="http://schemas.microsoft.com/office/powerpoint/2010/main" val="6014701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371719" name="Title 1"/>
          <p:cNvSpPr>
            <a:spLocks noGrp="1"/>
          </p:cNvSpPr>
          <p:nvPr>
            <p:ph type="title"/>
          </p:nvPr>
        </p:nvSpPr>
        <p:spPr>
          <a:xfrm>
            <a:off x="415403" y="1007769"/>
            <a:ext cx="8391525" cy="698501"/>
          </a:xfrm>
        </p:spPr>
        <p:txBody>
          <a:bodyPr/>
          <a:lstStyle/>
          <a:p>
            <a:pPr algn="ctr"/>
            <a:r>
              <a:rPr lang="en-NZ" sz="3000" b="1" dirty="0" smtClean="0"/>
              <a:t>Accounting </a:t>
            </a:r>
            <a:r>
              <a:rPr lang="en-NZ" sz="3000" b="1" dirty="0"/>
              <a:t>Framework for </a:t>
            </a:r>
            <a:r>
              <a:rPr lang="en-NZ" sz="3000" b="1" dirty="0" smtClean="0"/>
              <a:t/>
            </a:r>
            <a:br>
              <a:rPr lang="en-NZ" sz="3000" b="1" dirty="0" smtClean="0"/>
            </a:br>
            <a:r>
              <a:rPr lang="en-NZ" sz="3000" b="1" dirty="0" smtClean="0"/>
              <a:t>Public </a:t>
            </a:r>
            <a:r>
              <a:rPr lang="en-NZ" sz="3000" b="1" dirty="0"/>
              <a:t>Benefit Entities (PBEs)</a:t>
            </a:r>
            <a:endParaRPr lang="en-NZ" sz="3000" noProof="0" dirty="0" smtClean="0"/>
          </a:p>
        </p:txBody>
      </p:sp>
      <p:sp>
        <p:nvSpPr>
          <p:cNvPr id="127" name="Rectangle 126"/>
          <p:cNvSpPr/>
          <p:nvPr/>
        </p:nvSpPr>
        <p:spPr>
          <a:xfrm>
            <a:off x="477966" y="2472701"/>
            <a:ext cx="1317942" cy="69342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28" name="Rectangle 127"/>
          <p:cNvSpPr/>
          <p:nvPr/>
        </p:nvSpPr>
        <p:spPr>
          <a:xfrm>
            <a:off x="477966" y="338710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29" name="Rectangle 128"/>
          <p:cNvSpPr/>
          <p:nvPr/>
        </p:nvSpPr>
        <p:spPr>
          <a:xfrm>
            <a:off x="477966" y="4286261"/>
            <a:ext cx="1317942" cy="6934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0" name="Rectangle 129"/>
          <p:cNvSpPr/>
          <p:nvPr/>
        </p:nvSpPr>
        <p:spPr>
          <a:xfrm>
            <a:off x="477966" y="5200661"/>
            <a:ext cx="1317942" cy="69342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2" name="Isosceles Triangle 131"/>
          <p:cNvSpPr/>
          <p:nvPr/>
        </p:nvSpPr>
        <p:spPr>
          <a:xfrm rot="16200000">
            <a:off x="1417608" y="4601379"/>
            <a:ext cx="246381" cy="510222"/>
          </a:xfrm>
          <a:prstGeom prst="triangle">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3" name="Round Same Side Corner Rectangle 132"/>
          <p:cNvSpPr/>
          <p:nvPr/>
        </p:nvSpPr>
        <p:spPr>
          <a:xfrm rot="5400000">
            <a:off x="4382423" y="1070145"/>
            <a:ext cx="673101" cy="6866575"/>
          </a:xfrm>
          <a:prstGeom prst="round2SameRect">
            <a:avLst>
              <a:gd name="adj1" fmla="val 50000"/>
              <a:gd name="adj2" fmla="val 0"/>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34" name="Isosceles Triangle 133"/>
          <p:cNvSpPr/>
          <p:nvPr/>
        </p:nvSpPr>
        <p:spPr>
          <a:xfrm rot="16200000">
            <a:off x="1403322" y="5501493"/>
            <a:ext cx="274956" cy="510222"/>
          </a:xfrm>
          <a:prstGeom prst="triangl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5" name="Round Same Side Corner Rectangle 134"/>
          <p:cNvSpPr/>
          <p:nvPr/>
        </p:nvSpPr>
        <p:spPr>
          <a:xfrm rot="5400000">
            <a:off x="4382423" y="1972480"/>
            <a:ext cx="673101" cy="6866575"/>
          </a:xfrm>
          <a:prstGeom prst="round2SameRect">
            <a:avLst>
              <a:gd name="adj1" fmla="val 50000"/>
              <a:gd name="adj2" fmla="val 0"/>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38" name="Isosceles Triangle 137"/>
          <p:cNvSpPr/>
          <p:nvPr/>
        </p:nvSpPr>
        <p:spPr>
          <a:xfrm rot="16200000">
            <a:off x="1417609" y="3702219"/>
            <a:ext cx="246381" cy="510222"/>
          </a:xfrm>
          <a:prstGeom prst="triangl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9" name="Round Same Side Corner Rectangle 138"/>
          <p:cNvSpPr/>
          <p:nvPr/>
        </p:nvSpPr>
        <p:spPr>
          <a:xfrm rot="5400000">
            <a:off x="4382423" y="167810"/>
            <a:ext cx="673101" cy="6866575"/>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40" name="Isosceles Triangle 139"/>
          <p:cNvSpPr/>
          <p:nvPr/>
        </p:nvSpPr>
        <p:spPr>
          <a:xfrm rot="16200000">
            <a:off x="1417610" y="2787819"/>
            <a:ext cx="246381" cy="510222"/>
          </a:xfrm>
          <a:prstGeom prst="triangl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41" name="Round Same Side Corner Rectangle 140"/>
          <p:cNvSpPr/>
          <p:nvPr/>
        </p:nvSpPr>
        <p:spPr>
          <a:xfrm rot="5400000">
            <a:off x="4382423" y="-734525"/>
            <a:ext cx="673101" cy="6866575"/>
          </a:xfrm>
          <a:prstGeom prst="round2SameRect">
            <a:avLst>
              <a:gd name="adj1" fmla="val 50000"/>
              <a:gd name="adj2" fmla="val 0"/>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42" name="TextBox 141"/>
          <p:cNvSpPr txBox="1"/>
          <p:nvPr/>
        </p:nvSpPr>
        <p:spPr>
          <a:xfrm>
            <a:off x="536852" y="243625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white"/>
                </a:solidFill>
                <a:effectLst/>
                <a:uLnTx/>
                <a:uFillTx/>
                <a:latin typeface="Verdana"/>
                <a:ea typeface="+mn-ea"/>
                <a:cs typeface="+mn-cs"/>
              </a:rPr>
              <a:t>1</a:t>
            </a:r>
          </a:p>
        </p:txBody>
      </p:sp>
      <p:sp>
        <p:nvSpPr>
          <p:cNvPr id="143" name="TextBox 142"/>
          <p:cNvSpPr txBox="1"/>
          <p:nvPr/>
        </p:nvSpPr>
        <p:spPr>
          <a:xfrm>
            <a:off x="536852" y="336470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black"/>
                </a:solidFill>
                <a:effectLst/>
                <a:uLnTx/>
                <a:uFillTx/>
                <a:latin typeface="Verdana"/>
                <a:ea typeface="+mn-ea"/>
                <a:cs typeface="+mn-cs"/>
              </a:rPr>
              <a:t>2</a:t>
            </a:r>
          </a:p>
        </p:txBody>
      </p:sp>
      <p:sp>
        <p:nvSpPr>
          <p:cNvPr id="144" name="TextBox 143"/>
          <p:cNvSpPr txBox="1"/>
          <p:nvPr/>
        </p:nvSpPr>
        <p:spPr>
          <a:xfrm>
            <a:off x="536852" y="426386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white"/>
                </a:solidFill>
                <a:effectLst/>
                <a:uLnTx/>
                <a:uFillTx/>
                <a:latin typeface="Verdana"/>
                <a:ea typeface="+mn-ea"/>
                <a:cs typeface="+mn-cs"/>
              </a:rPr>
              <a:t>3</a:t>
            </a:r>
          </a:p>
        </p:txBody>
      </p:sp>
      <p:sp>
        <p:nvSpPr>
          <p:cNvPr id="145" name="TextBox 144"/>
          <p:cNvSpPr txBox="1"/>
          <p:nvPr/>
        </p:nvSpPr>
        <p:spPr>
          <a:xfrm>
            <a:off x="536852" y="517826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white"/>
                </a:solidFill>
                <a:effectLst/>
                <a:uLnTx/>
                <a:uFillTx/>
                <a:latin typeface="Verdana"/>
                <a:ea typeface="+mn-ea"/>
                <a:cs typeface="+mn-cs"/>
              </a:rPr>
              <a:t>4</a:t>
            </a:r>
          </a:p>
        </p:txBody>
      </p:sp>
      <p:sp>
        <p:nvSpPr>
          <p:cNvPr id="148" name="Rectangle 147"/>
          <p:cNvSpPr/>
          <p:nvPr/>
        </p:nvSpPr>
        <p:spPr>
          <a:xfrm>
            <a:off x="1455230" y="3296861"/>
            <a:ext cx="6355715" cy="101566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Has </a:t>
            </a:r>
            <a:r>
              <a:rPr kumimoji="0" lang="en-NZ" sz="1400" b="0" i="0" u="none" strike="noStrike" kern="1200" cap="none" spc="0" normalizeH="0" baseline="0" noProof="0" dirty="0">
                <a:ln>
                  <a:noFill/>
                </a:ln>
                <a:solidFill>
                  <a:prstClr val="black"/>
                </a:solidFill>
                <a:effectLst/>
                <a:uLnTx/>
                <a:uFillTx/>
                <a:latin typeface="Verdana"/>
                <a:ea typeface="+mn-ea"/>
                <a:cs typeface="+mn-cs"/>
              </a:rPr>
              <a:t>no public accountability, is not large, has total expenses &lt; $30million but &gt; $2million and elects to be in Tier </a:t>
            </a: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2. </a:t>
            </a:r>
            <a:r>
              <a:rPr kumimoji="0" lang="en-NZ" sz="1400" b="0" i="0" u="none" strike="noStrike" kern="1200" cap="none" spc="0" normalizeH="0" baseline="0" noProof="0" dirty="0">
                <a:ln>
                  <a:noFill/>
                </a:ln>
                <a:solidFill>
                  <a:prstClr val="black"/>
                </a:solidFill>
                <a:effectLst/>
                <a:uLnTx/>
                <a:uFillTx/>
                <a:latin typeface="Verdana"/>
                <a:ea typeface="+mn-ea"/>
                <a:cs typeface="+mn-cs"/>
              </a:rPr>
              <a:t>PBE Standards Reduced Disclosure Regime (PBE Standards RDR)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9" name="Rectangle 148"/>
          <p:cNvSpPr/>
          <p:nvPr/>
        </p:nvSpPr>
        <p:spPr>
          <a:xfrm>
            <a:off x="1455230" y="4192269"/>
            <a:ext cx="6355715" cy="107721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prstClr val="white"/>
                </a:solidFill>
                <a:effectLst/>
                <a:uLnTx/>
                <a:uFillTx/>
                <a:latin typeface="Verdana"/>
                <a:ea typeface="+mn-ea"/>
                <a:cs typeface="+mn-cs"/>
              </a:rPr>
              <a:t>Has </a:t>
            </a:r>
            <a:r>
              <a:rPr kumimoji="0" lang="en-NZ" sz="1400" b="0" i="0" u="none" strike="noStrike" kern="1200" cap="none" spc="0" normalizeH="0" baseline="0" noProof="0" dirty="0">
                <a:ln>
                  <a:noFill/>
                </a:ln>
                <a:solidFill>
                  <a:prstClr val="white"/>
                </a:solidFill>
                <a:effectLst/>
                <a:uLnTx/>
                <a:uFillTx/>
                <a:latin typeface="Verdana"/>
                <a:ea typeface="+mn-ea"/>
                <a:cs typeface="+mn-cs"/>
              </a:rPr>
              <a:t>no public accountability and has total expenses &lt; $2million, that elects to be in Tier </a:t>
            </a:r>
            <a:r>
              <a:rPr kumimoji="0" lang="en-NZ" sz="1400" b="0" i="0" u="none" strike="noStrike" kern="1200" cap="none" spc="0" normalizeH="0" baseline="0" noProof="0" dirty="0" smtClean="0">
                <a:ln>
                  <a:noFill/>
                </a:ln>
                <a:solidFill>
                  <a:prstClr val="white"/>
                </a:solidFill>
                <a:effectLst/>
                <a:uLnTx/>
                <a:uFillTx/>
                <a:latin typeface="Verdana"/>
                <a:ea typeface="+mn-ea"/>
                <a:cs typeface="+mn-cs"/>
              </a:rPr>
              <a:t>3. </a:t>
            </a:r>
            <a:r>
              <a:rPr kumimoji="0" lang="en-NZ" sz="1400" b="0" i="0" u="none" strike="noStrike" kern="1200" cap="none" spc="0" normalizeH="0" baseline="0" noProof="0" dirty="0">
                <a:ln>
                  <a:noFill/>
                </a:ln>
                <a:solidFill>
                  <a:prstClr val="white"/>
                </a:solidFill>
                <a:effectLst/>
                <a:uLnTx/>
                <a:uFillTx/>
                <a:latin typeface="Verdana"/>
                <a:ea typeface="+mn-ea"/>
                <a:cs typeface="+mn-cs"/>
              </a:rPr>
              <a:t>PBE Simple Format Reporting Standard-Accrual (</a:t>
            </a:r>
            <a:r>
              <a:rPr kumimoji="0" lang="en-NZ" sz="1400" b="0" i="0" u="none" strike="noStrike" kern="1200" cap="none" spc="0" normalizeH="0" baseline="0" noProof="0" dirty="0" smtClean="0">
                <a:ln>
                  <a:noFill/>
                </a:ln>
                <a:solidFill>
                  <a:prstClr val="white"/>
                </a:solidFill>
                <a:effectLst/>
                <a:uLnTx/>
                <a:uFillTx/>
                <a:latin typeface="Verdana"/>
                <a:ea typeface="+mn-ea"/>
                <a:cs typeface="+mn-cs"/>
              </a:rPr>
              <a:t>PSFR-A)</a:t>
            </a:r>
            <a:endParaRPr kumimoji="0" lang="en-NZ" sz="14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50" name="Rectangle 149"/>
          <p:cNvSpPr/>
          <p:nvPr/>
        </p:nvSpPr>
        <p:spPr>
          <a:xfrm>
            <a:off x="1455230" y="5109150"/>
            <a:ext cx="6355715" cy="107721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Has </a:t>
            </a:r>
            <a:r>
              <a:rPr kumimoji="0" lang="en-NZ" sz="1400" b="0" i="0" u="none" strike="noStrike" kern="1200" cap="none" spc="0" normalizeH="0" baseline="0" noProof="0" dirty="0">
                <a:ln>
                  <a:noFill/>
                </a:ln>
                <a:solidFill>
                  <a:prstClr val="black"/>
                </a:solidFill>
                <a:effectLst/>
                <a:uLnTx/>
                <a:uFillTx/>
                <a:latin typeface="Verdana"/>
                <a:ea typeface="+mn-ea"/>
                <a:cs typeface="+mn-cs"/>
              </a:rPr>
              <a:t>no public accountability and is allowed by law to use cash accounting, that elects to be in Tier </a:t>
            </a: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4. </a:t>
            </a:r>
            <a:r>
              <a:rPr kumimoji="0" lang="en-NZ" sz="1400" b="0" i="0" u="none" strike="noStrike" kern="1200" cap="none" spc="0" normalizeH="0" baseline="0" noProof="0" dirty="0">
                <a:ln>
                  <a:noFill/>
                </a:ln>
                <a:solidFill>
                  <a:prstClr val="black"/>
                </a:solidFill>
                <a:effectLst/>
                <a:uLnTx/>
                <a:uFillTx/>
                <a:latin typeface="Verdana"/>
                <a:ea typeface="+mn-ea"/>
                <a:cs typeface="+mn-cs"/>
              </a:rPr>
              <a:t>PBE Simple Format Reporting Standard-Cash (PSFR-C)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smtClean="0">
                <a:ln>
                  <a:noFill/>
                </a:ln>
                <a:solidFill>
                  <a:prstClr val="white"/>
                </a:solidFill>
                <a:effectLst/>
                <a:uLnTx/>
                <a:uFillTx/>
                <a:latin typeface="Verdana"/>
                <a:ea typeface="+mn-ea"/>
                <a:cs typeface="+mn-cs"/>
              </a:rPr>
              <a:t> </a:t>
            </a:r>
          </a:p>
        </p:txBody>
      </p:sp>
      <p:sp>
        <p:nvSpPr>
          <p:cNvPr id="3" name="TextBox 2"/>
          <p:cNvSpPr txBox="1"/>
          <p:nvPr/>
        </p:nvSpPr>
        <p:spPr>
          <a:xfrm>
            <a:off x="1455230" y="2472701"/>
            <a:ext cx="6519369" cy="72327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NZ" sz="1400" b="0" i="0" u="none" strike="noStrike" kern="1200" cap="none" spc="0" normalizeH="0" baseline="0" noProof="0" dirty="0">
                <a:ln>
                  <a:noFill/>
                </a:ln>
                <a:solidFill>
                  <a:prstClr val="black"/>
                </a:solidFill>
                <a:effectLst/>
                <a:uLnTx/>
                <a:uFillTx/>
                <a:latin typeface="Verdana"/>
                <a:ea typeface="+mn-ea"/>
                <a:cs typeface="+mn-cs"/>
              </a:rPr>
              <a:t>Has public accountability or is a large PBE with total expenses &gt; $</a:t>
            </a: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30million</a:t>
            </a:r>
            <a:r>
              <a:rPr kumimoji="0" lang="en-NZ" sz="1400" b="0" i="0" u="none" strike="noStrike" kern="1200" cap="none" spc="0" normalizeH="0" baseline="0" noProof="0" dirty="0" smtClean="0">
                <a:ln>
                  <a:noFill/>
                </a:ln>
                <a:solidFill>
                  <a:srgbClr val="313131"/>
                </a:solidFill>
                <a:effectLst/>
                <a:uLnTx/>
                <a:uFillTx/>
                <a:latin typeface="Verdana"/>
                <a:ea typeface="+mn-ea"/>
                <a:cs typeface="+mn-cs"/>
              </a:rPr>
              <a:t>. </a:t>
            </a:r>
            <a:r>
              <a:rPr kumimoji="0" lang="en-NZ" sz="1400" b="0" i="0" u="none" strike="noStrike" kern="1200" cap="none" spc="0" normalizeH="0" baseline="0" noProof="0" dirty="0">
                <a:ln>
                  <a:noFill/>
                </a:ln>
                <a:solidFill>
                  <a:prstClr val="black"/>
                </a:solidFill>
                <a:effectLst/>
                <a:uLnTx/>
                <a:uFillTx/>
                <a:latin typeface="Verdana"/>
                <a:ea typeface="+mn-ea"/>
                <a:cs typeface="+mn-cs"/>
              </a:rPr>
              <a:t>PBE Standards</a:t>
            </a: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NZ" sz="1400" b="0" i="0" u="none" strike="noStrike" kern="1200" cap="none" spc="0" normalizeH="0" baseline="0" noProof="0" dirty="0">
              <a:ln>
                <a:noFill/>
              </a:ln>
              <a:solidFill>
                <a:srgbClr val="313131"/>
              </a:solidFill>
              <a:effectLst/>
              <a:uLnTx/>
              <a:uFillTx/>
              <a:latin typeface="Verdana"/>
              <a:ea typeface="+mn-ea"/>
              <a:cs typeface="+mn-cs"/>
            </a:endParaRPr>
          </a:p>
        </p:txBody>
      </p:sp>
    </p:spTree>
    <p:extLst>
      <p:ext uri="{BB962C8B-B14F-4D97-AF65-F5344CB8AC3E}">
        <p14:creationId xmlns:p14="http://schemas.microsoft.com/office/powerpoint/2010/main" val="212496036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276220" y="4090008"/>
            <a:ext cx="8045581" cy="1855481"/>
          </a:xfrm>
          <a:prstGeom prst="rect">
            <a:avLst/>
          </a:prstGeom>
          <a:solidFill>
            <a:schemeClr val="bg1"/>
          </a:solidFill>
          <a:ln w="57150" algn="ctr">
            <a:solidFill>
              <a:srgbClr val="FF0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NZ" sz="1600" b="1" i="0" u="none" strike="noStrike" kern="1200" cap="none" spc="0" normalizeH="0" baseline="0" noProof="0" dirty="0" smtClean="0">
              <a:ln>
                <a:noFill/>
              </a:ln>
              <a:solidFill>
                <a:srgbClr val="FF0000"/>
              </a:solidFill>
              <a:effectLst/>
              <a:uLnTx/>
              <a:uFillTx/>
              <a:latin typeface="Verdana"/>
              <a:ea typeface="+mn-ea"/>
              <a:cs typeface="+mn-cs"/>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321801" y="13238"/>
            <a:ext cx="822198" cy="6844761"/>
          </a:xfrm>
          <a:prstGeom prst="rect">
            <a:avLst/>
          </a:prstGeom>
        </p:spPr>
      </p:pic>
      <p:sp>
        <p:nvSpPr>
          <p:cNvPr id="371719" name="Title 1"/>
          <p:cNvSpPr>
            <a:spLocks noGrp="1"/>
          </p:cNvSpPr>
          <p:nvPr>
            <p:ph type="title"/>
          </p:nvPr>
        </p:nvSpPr>
        <p:spPr>
          <a:xfrm>
            <a:off x="415403" y="1007769"/>
            <a:ext cx="8391525" cy="698501"/>
          </a:xfrm>
        </p:spPr>
        <p:txBody>
          <a:bodyPr/>
          <a:lstStyle/>
          <a:p>
            <a:pPr algn="ctr"/>
            <a:r>
              <a:rPr lang="en-NZ" sz="3000" b="1" dirty="0" smtClean="0"/>
              <a:t>Accounting </a:t>
            </a:r>
            <a:r>
              <a:rPr lang="en-NZ" sz="3000" b="1" dirty="0"/>
              <a:t>Framework for </a:t>
            </a:r>
            <a:r>
              <a:rPr lang="en-NZ" sz="3000" b="1" dirty="0" smtClean="0"/>
              <a:t/>
            </a:r>
            <a:br>
              <a:rPr lang="en-NZ" sz="3000" b="1" dirty="0" smtClean="0"/>
            </a:br>
            <a:r>
              <a:rPr lang="en-NZ" sz="3000" b="1" dirty="0" smtClean="0"/>
              <a:t>Public </a:t>
            </a:r>
            <a:r>
              <a:rPr lang="en-NZ" sz="3000" b="1" dirty="0"/>
              <a:t>Benefit Entities (PBEs)</a:t>
            </a:r>
            <a:endParaRPr lang="en-NZ" sz="3000" noProof="0" dirty="0" smtClean="0"/>
          </a:p>
        </p:txBody>
      </p:sp>
      <p:sp>
        <p:nvSpPr>
          <p:cNvPr id="127" name="Rectangle 126"/>
          <p:cNvSpPr/>
          <p:nvPr/>
        </p:nvSpPr>
        <p:spPr>
          <a:xfrm>
            <a:off x="477966" y="2472701"/>
            <a:ext cx="1317942" cy="69342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28" name="Rectangle 127"/>
          <p:cNvSpPr/>
          <p:nvPr/>
        </p:nvSpPr>
        <p:spPr>
          <a:xfrm>
            <a:off x="477966" y="338710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29" name="Rectangle 128"/>
          <p:cNvSpPr/>
          <p:nvPr/>
        </p:nvSpPr>
        <p:spPr>
          <a:xfrm>
            <a:off x="477966" y="4286261"/>
            <a:ext cx="1317942" cy="6934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0" name="Rectangle 129"/>
          <p:cNvSpPr/>
          <p:nvPr/>
        </p:nvSpPr>
        <p:spPr>
          <a:xfrm>
            <a:off x="477966" y="5200661"/>
            <a:ext cx="1317942" cy="69342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2" name="Isosceles Triangle 131"/>
          <p:cNvSpPr/>
          <p:nvPr/>
        </p:nvSpPr>
        <p:spPr>
          <a:xfrm rot="16200000">
            <a:off x="1417608" y="4601379"/>
            <a:ext cx="246381" cy="510222"/>
          </a:xfrm>
          <a:prstGeom prst="triangle">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3" name="Round Same Side Corner Rectangle 132"/>
          <p:cNvSpPr/>
          <p:nvPr/>
        </p:nvSpPr>
        <p:spPr>
          <a:xfrm rot="5400000">
            <a:off x="4382423" y="1070145"/>
            <a:ext cx="673101" cy="6866575"/>
          </a:xfrm>
          <a:prstGeom prst="round2SameRect">
            <a:avLst>
              <a:gd name="adj1" fmla="val 50000"/>
              <a:gd name="adj2" fmla="val 0"/>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34" name="Isosceles Triangle 133"/>
          <p:cNvSpPr/>
          <p:nvPr/>
        </p:nvSpPr>
        <p:spPr>
          <a:xfrm rot="16200000">
            <a:off x="1403322" y="5501493"/>
            <a:ext cx="274956" cy="510222"/>
          </a:xfrm>
          <a:prstGeom prst="triangl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5" name="Round Same Side Corner Rectangle 134"/>
          <p:cNvSpPr/>
          <p:nvPr/>
        </p:nvSpPr>
        <p:spPr>
          <a:xfrm rot="5400000">
            <a:off x="4382423" y="1972480"/>
            <a:ext cx="673101" cy="6866575"/>
          </a:xfrm>
          <a:prstGeom prst="round2SameRect">
            <a:avLst>
              <a:gd name="adj1" fmla="val 50000"/>
              <a:gd name="adj2" fmla="val 0"/>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38" name="Isosceles Triangle 137"/>
          <p:cNvSpPr/>
          <p:nvPr/>
        </p:nvSpPr>
        <p:spPr>
          <a:xfrm rot="16200000">
            <a:off x="1417609" y="3702219"/>
            <a:ext cx="246381" cy="510222"/>
          </a:xfrm>
          <a:prstGeom prst="triangl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9" name="Round Same Side Corner Rectangle 138"/>
          <p:cNvSpPr/>
          <p:nvPr/>
        </p:nvSpPr>
        <p:spPr>
          <a:xfrm rot="5400000">
            <a:off x="4382423" y="167810"/>
            <a:ext cx="673101" cy="6866575"/>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40" name="Isosceles Triangle 139"/>
          <p:cNvSpPr/>
          <p:nvPr/>
        </p:nvSpPr>
        <p:spPr>
          <a:xfrm rot="16200000">
            <a:off x="1417610" y="2787819"/>
            <a:ext cx="246381" cy="510222"/>
          </a:xfrm>
          <a:prstGeom prst="triangl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41" name="Round Same Side Corner Rectangle 140"/>
          <p:cNvSpPr/>
          <p:nvPr/>
        </p:nvSpPr>
        <p:spPr>
          <a:xfrm rot="5400000">
            <a:off x="4382423" y="-734525"/>
            <a:ext cx="673101" cy="6866575"/>
          </a:xfrm>
          <a:prstGeom prst="round2SameRect">
            <a:avLst>
              <a:gd name="adj1" fmla="val 50000"/>
              <a:gd name="adj2" fmla="val 0"/>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42" name="TextBox 141"/>
          <p:cNvSpPr txBox="1"/>
          <p:nvPr/>
        </p:nvSpPr>
        <p:spPr>
          <a:xfrm>
            <a:off x="536852" y="243625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white"/>
                </a:solidFill>
                <a:effectLst/>
                <a:uLnTx/>
                <a:uFillTx/>
                <a:latin typeface="Verdana"/>
                <a:ea typeface="+mn-ea"/>
                <a:cs typeface="+mn-cs"/>
              </a:rPr>
              <a:t>1</a:t>
            </a:r>
          </a:p>
        </p:txBody>
      </p:sp>
      <p:sp>
        <p:nvSpPr>
          <p:cNvPr id="143" name="TextBox 142"/>
          <p:cNvSpPr txBox="1"/>
          <p:nvPr/>
        </p:nvSpPr>
        <p:spPr>
          <a:xfrm>
            <a:off x="536852" y="336470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black"/>
                </a:solidFill>
                <a:effectLst/>
                <a:uLnTx/>
                <a:uFillTx/>
                <a:latin typeface="Verdana"/>
                <a:ea typeface="+mn-ea"/>
                <a:cs typeface="+mn-cs"/>
              </a:rPr>
              <a:t>2</a:t>
            </a:r>
          </a:p>
        </p:txBody>
      </p:sp>
      <p:sp>
        <p:nvSpPr>
          <p:cNvPr id="144" name="TextBox 143"/>
          <p:cNvSpPr txBox="1"/>
          <p:nvPr/>
        </p:nvSpPr>
        <p:spPr>
          <a:xfrm>
            <a:off x="536852" y="426386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white"/>
                </a:solidFill>
                <a:effectLst/>
                <a:uLnTx/>
                <a:uFillTx/>
                <a:latin typeface="Verdana"/>
                <a:ea typeface="+mn-ea"/>
                <a:cs typeface="+mn-cs"/>
              </a:rPr>
              <a:t>3</a:t>
            </a:r>
          </a:p>
        </p:txBody>
      </p:sp>
      <p:sp>
        <p:nvSpPr>
          <p:cNvPr id="145" name="TextBox 144"/>
          <p:cNvSpPr txBox="1"/>
          <p:nvPr/>
        </p:nvSpPr>
        <p:spPr>
          <a:xfrm>
            <a:off x="536852" y="517826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white"/>
                </a:solidFill>
                <a:effectLst/>
                <a:uLnTx/>
                <a:uFillTx/>
                <a:latin typeface="Verdana"/>
                <a:ea typeface="+mn-ea"/>
                <a:cs typeface="+mn-cs"/>
              </a:rPr>
              <a:t>4</a:t>
            </a:r>
          </a:p>
        </p:txBody>
      </p:sp>
      <p:sp>
        <p:nvSpPr>
          <p:cNvPr id="148" name="Rectangle 147"/>
          <p:cNvSpPr/>
          <p:nvPr/>
        </p:nvSpPr>
        <p:spPr>
          <a:xfrm>
            <a:off x="1455230" y="3296861"/>
            <a:ext cx="6355715" cy="101566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Has </a:t>
            </a:r>
            <a:r>
              <a:rPr kumimoji="0" lang="en-NZ" sz="1400" b="0" i="0" u="none" strike="noStrike" kern="1200" cap="none" spc="0" normalizeH="0" baseline="0" noProof="0" dirty="0">
                <a:ln>
                  <a:noFill/>
                </a:ln>
                <a:solidFill>
                  <a:prstClr val="black"/>
                </a:solidFill>
                <a:effectLst/>
                <a:uLnTx/>
                <a:uFillTx/>
                <a:latin typeface="Verdana"/>
                <a:ea typeface="+mn-ea"/>
                <a:cs typeface="+mn-cs"/>
              </a:rPr>
              <a:t>no public accountability, is not large, has total expenses &lt; $30million but &gt; $2million and elects to be in Tier </a:t>
            </a: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2. </a:t>
            </a:r>
            <a:r>
              <a:rPr kumimoji="0" lang="en-NZ" sz="1400" b="0" i="0" u="none" strike="noStrike" kern="1200" cap="none" spc="0" normalizeH="0" baseline="0" noProof="0" dirty="0">
                <a:ln>
                  <a:noFill/>
                </a:ln>
                <a:solidFill>
                  <a:prstClr val="black"/>
                </a:solidFill>
                <a:effectLst/>
                <a:uLnTx/>
                <a:uFillTx/>
                <a:latin typeface="Verdana"/>
                <a:ea typeface="+mn-ea"/>
                <a:cs typeface="+mn-cs"/>
              </a:rPr>
              <a:t>PBE Standards Reduced Disclosure Regime (PBE Standards RDR)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9" name="Rectangle 148"/>
          <p:cNvSpPr/>
          <p:nvPr/>
        </p:nvSpPr>
        <p:spPr>
          <a:xfrm>
            <a:off x="1455230" y="4192269"/>
            <a:ext cx="6355715" cy="107721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prstClr val="white"/>
                </a:solidFill>
                <a:effectLst/>
                <a:uLnTx/>
                <a:uFillTx/>
                <a:latin typeface="Verdana"/>
                <a:ea typeface="+mn-ea"/>
                <a:cs typeface="+mn-cs"/>
              </a:rPr>
              <a:t>Has </a:t>
            </a:r>
            <a:r>
              <a:rPr kumimoji="0" lang="en-NZ" sz="1400" b="0" i="0" u="none" strike="noStrike" kern="1200" cap="none" spc="0" normalizeH="0" baseline="0" noProof="0" dirty="0">
                <a:ln>
                  <a:noFill/>
                </a:ln>
                <a:solidFill>
                  <a:prstClr val="white"/>
                </a:solidFill>
                <a:effectLst/>
                <a:uLnTx/>
                <a:uFillTx/>
                <a:latin typeface="Verdana"/>
                <a:ea typeface="+mn-ea"/>
                <a:cs typeface="+mn-cs"/>
              </a:rPr>
              <a:t>no public accountability and has total expenses &lt; $2million, that elects to be in Tier </a:t>
            </a:r>
            <a:r>
              <a:rPr kumimoji="0" lang="en-NZ" sz="1400" b="0" i="0" u="none" strike="noStrike" kern="1200" cap="none" spc="0" normalizeH="0" baseline="0" noProof="0" dirty="0" smtClean="0">
                <a:ln>
                  <a:noFill/>
                </a:ln>
                <a:solidFill>
                  <a:prstClr val="white"/>
                </a:solidFill>
                <a:effectLst/>
                <a:uLnTx/>
                <a:uFillTx/>
                <a:latin typeface="Verdana"/>
                <a:ea typeface="+mn-ea"/>
                <a:cs typeface="+mn-cs"/>
              </a:rPr>
              <a:t>3. </a:t>
            </a:r>
            <a:r>
              <a:rPr kumimoji="0" lang="en-NZ" sz="1400" b="0" i="0" u="none" strike="noStrike" kern="1200" cap="none" spc="0" normalizeH="0" baseline="0" noProof="0" dirty="0">
                <a:ln>
                  <a:noFill/>
                </a:ln>
                <a:solidFill>
                  <a:prstClr val="white"/>
                </a:solidFill>
                <a:effectLst/>
                <a:uLnTx/>
                <a:uFillTx/>
                <a:latin typeface="Verdana"/>
                <a:ea typeface="+mn-ea"/>
                <a:cs typeface="+mn-cs"/>
              </a:rPr>
              <a:t>PBE Simple Format Reporting Standard-Accrual (</a:t>
            </a:r>
            <a:r>
              <a:rPr kumimoji="0" lang="en-NZ" sz="1400" b="0" i="0" u="none" strike="noStrike" kern="1200" cap="none" spc="0" normalizeH="0" baseline="0" noProof="0" dirty="0" smtClean="0">
                <a:ln>
                  <a:noFill/>
                </a:ln>
                <a:solidFill>
                  <a:prstClr val="white"/>
                </a:solidFill>
                <a:effectLst/>
                <a:uLnTx/>
                <a:uFillTx/>
                <a:latin typeface="Verdana"/>
                <a:ea typeface="+mn-ea"/>
                <a:cs typeface="+mn-cs"/>
              </a:rPr>
              <a:t>PSFR-A)</a:t>
            </a:r>
            <a:endParaRPr kumimoji="0" lang="en-NZ" sz="14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50" name="Rectangle 149"/>
          <p:cNvSpPr/>
          <p:nvPr/>
        </p:nvSpPr>
        <p:spPr>
          <a:xfrm>
            <a:off x="1455230" y="5109150"/>
            <a:ext cx="6355715" cy="107721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Has </a:t>
            </a:r>
            <a:r>
              <a:rPr kumimoji="0" lang="en-NZ" sz="1400" b="0" i="0" u="none" strike="noStrike" kern="1200" cap="none" spc="0" normalizeH="0" baseline="0" noProof="0" dirty="0">
                <a:ln>
                  <a:noFill/>
                </a:ln>
                <a:solidFill>
                  <a:prstClr val="black"/>
                </a:solidFill>
                <a:effectLst/>
                <a:uLnTx/>
                <a:uFillTx/>
                <a:latin typeface="Verdana"/>
                <a:ea typeface="+mn-ea"/>
                <a:cs typeface="+mn-cs"/>
              </a:rPr>
              <a:t>no public accountability and is allowed by law to use cash accounting, that elects to be in Tier </a:t>
            </a: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4. </a:t>
            </a:r>
            <a:r>
              <a:rPr kumimoji="0" lang="en-NZ" sz="1400" b="0" i="0" u="none" strike="noStrike" kern="1200" cap="none" spc="0" normalizeH="0" baseline="0" noProof="0" dirty="0">
                <a:ln>
                  <a:noFill/>
                </a:ln>
                <a:solidFill>
                  <a:prstClr val="black"/>
                </a:solidFill>
                <a:effectLst/>
                <a:uLnTx/>
                <a:uFillTx/>
                <a:latin typeface="Verdana"/>
                <a:ea typeface="+mn-ea"/>
                <a:cs typeface="+mn-cs"/>
              </a:rPr>
              <a:t>PBE Simple Format Reporting Standard-Cash (PSFR-C)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smtClean="0">
                <a:ln>
                  <a:noFill/>
                </a:ln>
                <a:solidFill>
                  <a:prstClr val="white"/>
                </a:solidFill>
                <a:effectLst/>
                <a:uLnTx/>
                <a:uFillTx/>
                <a:latin typeface="Verdana"/>
                <a:ea typeface="+mn-ea"/>
                <a:cs typeface="+mn-cs"/>
              </a:rPr>
              <a:t> </a:t>
            </a:r>
          </a:p>
        </p:txBody>
      </p:sp>
      <p:sp>
        <p:nvSpPr>
          <p:cNvPr id="3" name="TextBox 2"/>
          <p:cNvSpPr txBox="1"/>
          <p:nvPr/>
        </p:nvSpPr>
        <p:spPr>
          <a:xfrm>
            <a:off x="1455230" y="2472701"/>
            <a:ext cx="6519369" cy="72327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NZ" sz="1400" b="0" i="0" u="none" strike="noStrike" kern="1200" cap="none" spc="0" normalizeH="0" baseline="0" noProof="0" dirty="0">
                <a:ln>
                  <a:noFill/>
                </a:ln>
                <a:solidFill>
                  <a:prstClr val="black"/>
                </a:solidFill>
                <a:effectLst/>
                <a:uLnTx/>
                <a:uFillTx/>
                <a:latin typeface="Verdana"/>
                <a:ea typeface="+mn-ea"/>
                <a:cs typeface="+mn-cs"/>
              </a:rPr>
              <a:t>Has public accountability or is a large PBE with total expenses &gt; $</a:t>
            </a: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30million</a:t>
            </a:r>
            <a:r>
              <a:rPr kumimoji="0" lang="en-NZ" sz="1400" b="0" i="0" u="none" strike="noStrike" kern="1200" cap="none" spc="0" normalizeH="0" baseline="0" noProof="0" dirty="0" smtClean="0">
                <a:ln>
                  <a:noFill/>
                </a:ln>
                <a:solidFill>
                  <a:srgbClr val="313131"/>
                </a:solidFill>
                <a:effectLst/>
                <a:uLnTx/>
                <a:uFillTx/>
                <a:latin typeface="Verdana"/>
                <a:ea typeface="+mn-ea"/>
                <a:cs typeface="+mn-cs"/>
              </a:rPr>
              <a:t>. </a:t>
            </a:r>
            <a:r>
              <a:rPr kumimoji="0" lang="en-NZ" sz="1400" b="0" i="0" u="none" strike="noStrike" kern="1200" cap="none" spc="0" normalizeH="0" baseline="0" noProof="0" dirty="0">
                <a:ln>
                  <a:noFill/>
                </a:ln>
                <a:solidFill>
                  <a:prstClr val="black"/>
                </a:solidFill>
                <a:effectLst/>
                <a:uLnTx/>
                <a:uFillTx/>
                <a:latin typeface="Verdana"/>
                <a:ea typeface="+mn-ea"/>
                <a:cs typeface="+mn-cs"/>
              </a:rPr>
              <a:t>PBE Standards</a:t>
            </a: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NZ" sz="1400" b="0" i="0" u="none" strike="noStrike" kern="1200" cap="none" spc="0" normalizeH="0" baseline="0" noProof="0" dirty="0">
              <a:ln>
                <a:noFill/>
              </a:ln>
              <a:solidFill>
                <a:srgbClr val="313131"/>
              </a:solidFill>
              <a:effectLst/>
              <a:uLnTx/>
              <a:uFillTx/>
              <a:latin typeface="Verdana"/>
              <a:ea typeface="+mn-ea"/>
              <a:cs typeface="+mn-cs"/>
            </a:endParaRPr>
          </a:p>
        </p:txBody>
      </p:sp>
    </p:spTree>
    <p:extLst>
      <p:ext uri="{BB962C8B-B14F-4D97-AF65-F5344CB8AC3E}">
        <p14:creationId xmlns:p14="http://schemas.microsoft.com/office/powerpoint/2010/main" val="16723091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276220" y="2271066"/>
            <a:ext cx="8045581" cy="1855481"/>
          </a:xfrm>
          <a:prstGeom prst="rect">
            <a:avLst/>
          </a:prstGeom>
          <a:solidFill>
            <a:schemeClr val="bg1"/>
          </a:solidFill>
          <a:ln w="57150" algn="ctr">
            <a:solidFill>
              <a:srgbClr val="FF0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NZ" sz="1600" b="1" i="0" u="none" strike="noStrike" kern="1200" cap="none" spc="0" normalizeH="0" baseline="0" noProof="0" dirty="0" smtClean="0">
              <a:ln>
                <a:noFill/>
              </a:ln>
              <a:solidFill>
                <a:srgbClr val="FF0000"/>
              </a:solidFill>
              <a:effectLst/>
              <a:uLnTx/>
              <a:uFillTx/>
              <a:latin typeface="Verdana"/>
              <a:ea typeface="+mn-ea"/>
              <a:cs typeface="+mn-cs"/>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321801" y="13238"/>
            <a:ext cx="822198" cy="6844761"/>
          </a:xfrm>
          <a:prstGeom prst="rect">
            <a:avLst/>
          </a:prstGeom>
        </p:spPr>
      </p:pic>
      <p:sp>
        <p:nvSpPr>
          <p:cNvPr id="371719" name="Title 1"/>
          <p:cNvSpPr>
            <a:spLocks noGrp="1"/>
          </p:cNvSpPr>
          <p:nvPr>
            <p:ph type="title"/>
          </p:nvPr>
        </p:nvSpPr>
        <p:spPr>
          <a:xfrm>
            <a:off x="415403" y="1007769"/>
            <a:ext cx="8391525" cy="698501"/>
          </a:xfrm>
        </p:spPr>
        <p:txBody>
          <a:bodyPr/>
          <a:lstStyle/>
          <a:p>
            <a:pPr algn="ctr"/>
            <a:r>
              <a:rPr lang="en-NZ" sz="3000" b="1" dirty="0" smtClean="0"/>
              <a:t>Accounting </a:t>
            </a:r>
            <a:r>
              <a:rPr lang="en-NZ" sz="3000" b="1" dirty="0"/>
              <a:t>Framework for </a:t>
            </a:r>
            <a:r>
              <a:rPr lang="en-NZ" sz="3000" b="1" dirty="0" smtClean="0"/>
              <a:t/>
            </a:r>
            <a:br>
              <a:rPr lang="en-NZ" sz="3000" b="1" dirty="0" smtClean="0"/>
            </a:br>
            <a:r>
              <a:rPr lang="en-NZ" sz="3000" b="1" dirty="0" smtClean="0"/>
              <a:t>Public </a:t>
            </a:r>
            <a:r>
              <a:rPr lang="en-NZ" sz="3000" b="1" dirty="0"/>
              <a:t>Benefit Entities (PBEs)</a:t>
            </a:r>
            <a:endParaRPr lang="en-NZ" sz="3000" noProof="0" dirty="0" smtClean="0"/>
          </a:p>
        </p:txBody>
      </p:sp>
      <p:sp>
        <p:nvSpPr>
          <p:cNvPr id="127" name="Rectangle 126"/>
          <p:cNvSpPr/>
          <p:nvPr/>
        </p:nvSpPr>
        <p:spPr>
          <a:xfrm>
            <a:off x="477966" y="2472701"/>
            <a:ext cx="1317942" cy="69342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28" name="Rectangle 127"/>
          <p:cNvSpPr/>
          <p:nvPr/>
        </p:nvSpPr>
        <p:spPr>
          <a:xfrm>
            <a:off x="477966" y="338710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29" name="Rectangle 128"/>
          <p:cNvSpPr/>
          <p:nvPr/>
        </p:nvSpPr>
        <p:spPr>
          <a:xfrm>
            <a:off x="477966" y="4286261"/>
            <a:ext cx="1317942" cy="6934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0" name="Rectangle 129"/>
          <p:cNvSpPr/>
          <p:nvPr/>
        </p:nvSpPr>
        <p:spPr>
          <a:xfrm>
            <a:off x="477966" y="5200661"/>
            <a:ext cx="1317942" cy="69342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2" name="Isosceles Triangle 131"/>
          <p:cNvSpPr/>
          <p:nvPr/>
        </p:nvSpPr>
        <p:spPr>
          <a:xfrm rot="16200000">
            <a:off x="1417608" y="4601379"/>
            <a:ext cx="246381" cy="510222"/>
          </a:xfrm>
          <a:prstGeom prst="triangle">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3" name="Round Same Side Corner Rectangle 132"/>
          <p:cNvSpPr/>
          <p:nvPr/>
        </p:nvSpPr>
        <p:spPr>
          <a:xfrm rot="5400000">
            <a:off x="4382423" y="1070145"/>
            <a:ext cx="673101" cy="6866575"/>
          </a:xfrm>
          <a:prstGeom prst="round2SameRect">
            <a:avLst>
              <a:gd name="adj1" fmla="val 50000"/>
              <a:gd name="adj2" fmla="val 0"/>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34" name="Isosceles Triangle 133"/>
          <p:cNvSpPr/>
          <p:nvPr/>
        </p:nvSpPr>
        <p:spPr>
          <a:xfrm rot="16200000">
            <a:off x="1403322" y="5501493"/>
            <a:ext cx="274956" cy="510222"/>
          </a:xfrm>
          <a:prstGeom prst="triangl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5" name="Round Same Side Corner Rectangle 134"/>
          <p:cNvSpPr/>
          <p:nvPr/>
        </p:nvSpPr>
        <p:spPr>
          <a:xfrm rot="5400000">
            <a:off x="4382423" y="1972480"/>
            <a:ext cx="673101" cy="6866575"/>
          </a:xfrm>
          <a:prstGeom prst="round2SameRect">
            <a:avLst>
              <a:gd name="adj1" fmla="val 50000"/>
              <a:gd name="adj2" fmla="val 0"/>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38" name="Isosceles Triangle 137"/>
          <p:cNvSpPr/>
          <p:nvPr/>
        </p:nvSpPr>
        <p:spPr>
          <a:xfrm rot="16200000">
            <a:off x="1417609" y="3702219"/>
            <a:ext cx="246381" cy="510222"/>
          </a:xfrm>
          <a:prstGeom prst="triangl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39" name="Round Same Side Corner Rectangle 138"/>
          <p:cNvSpPr/>
          <p:nvPr/>
        </p:nvSpPr>
        <p:spPr>
          <a:xfrm rot="5400000">
            <a:off x="4382423" y="167810"/>
            <a:ext cx="673101" cy="6866575"/>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40" name="Isosceles Triangle 139"/>
          <p:cNvSpPr/>
          <p:nvPr/>
        </p:nvSpPr>
        <p:spPr>
          <a:xfrm rot="16200000">
            <a:off x="1417610" y="2787819"/>
            <a:ext cx="246381" cy="510222"/>
          </a:xfrm>
          <a:prstGeom prst="triangl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smtClean="0">
              <a:ln>
                <a:noFill/>
              </a:ln>
              <a:solidFill>
                <a:srgbClr val="44546A"/>
              </a:solidFill>
              <a:effectLst/>
              <a:uLnTx/>
              <a:uFillTx/>
              <a:latin typeface="Verdana"/>
              <a:ea typeface="+mn-ea"/>
              <a:cs typeface="+mn-cs"/>
            </a:endParaRPr>
          </a:p>
        </p:txBody>
      </p:sp>
      <p:sp>
        <p:nvSpPr>
          <p:cNvPr id="141" name="Round Same Side Corner Rectangle 140"/>
          <p:cNvSpPr/>
          <p:nvPr/>
        </p:nvSpPr>
        <p:spPr>
          <a:xfrm rot="5400000">
            <a:off x="4382423" y="-734525"/>
            <a:ext cx="673101" cy="6866575"/>
          </a:xfrm>
          <a:prstGeom prst="round2SameRect">
            <a:avLst>
              <a:gd name="adj1" fmla="val 50000"/>
              <a:gd name="adj2" fmla="val 0"/>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142" name="TextBox 141"/>
          <p:cNvSpPr txBox="1"/>
          <p:nvPr/>
        </p:nvSpPr>
        <p:spPr>
          <a:xfrm>
            <a:off x="536852" y="243625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white"/>
                </a:solidFill>
                <a:effectLst/>
                <a:uLnTx/>
                <a:uFillTx/>
                <a:latin typeface="Verdana"/>
                <a:ea typeface="+mn-ea"/>
                <a:cs typeface="+mn-cs"/>
              </a:rPr>
              <a:t>1</a:t>
            </a:r>
          </a:p>
        </p:txBody>
      </p:sp>
      <p:sp>
        <p:nvSpPr>
          <p:cNvPr id="143" name="TextBox 142"/>
          <p:cNvSpPr txBox="1"/>
          <p:nvPr/>
        </p:nvSpPr>
        <p:spPr>
          <a:xfrm>
            <a:off x="536852" y="336470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black"/>
                </a:solidFill>
                <a:effectLst/>
                <a:uLnTx/>
                <a:uFillTx/>
                <a:latin typeface="Verdana"/>
                <a:ea typeface="+mn-ea"/>
                <a:cs typeface="+mn-cs"/>
              </a:rPr>
              <a:t>2</a:t>
            </a:r>
          </a:p>
        </p:txBody>
      </p:sp>
      <p:sp>
        <p:nvSpPr>
          <p:cNvPr id="144" name="TextBox 143"/>
          <p:cNvSpPr txBox="1"/>
          <p:nvPr/>
        </p:nvSpPr>
        <p:spPr>
          <a:xfrm>
            <a:off x="536852" y="426386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white"/>
                </a:solidFill>
                <a:effectLst/>
                <a:uLnTx/>
                <a:uFillTx/>
                <a:latin typeface="Verdana"/>
                <a:ea typeface="+mn-ea"/>
                <a:cs typeface="+mn-cs"/>
              </a:rPr>
              <a:t>3</a:t>
            </a:r>
          </a:p>
        </p:txBody>
      </p:sp>
      <p:sp>
        <p:nvSpPr>
          <p:cNvPr id="145" name="TextBox 144"/>
          <p:cNvSpPr txBox="1"/>
          <p:nvPr/>
        </p:nvSpPr>
        <p:spPr>
          <a:xfrm>
            <a:off x="536852" y="5178263"/>
            <a:ext cx="6910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smtClean="0">
                <a:ln>
                  <a:noFill/>
                </a:ln>
                <a:solidFill>
                  <a:prstClr val="white"/>
                </a:solidFill>
                <a:effectLst/>
                <a:uLnTx/>
                <a:uFillTx/>
                <a:latin typeface="Verdana"/>
                <a:ea typeface="+mn-ea"/>
                <a:cs typeface="+mn-cs"/>
              </a:rPr>
              <a:t>4</a:t>
            </a:r>
          </a:p>
        </p:txBody>
      </p:sp>
      <p:sp>
        <p:nvSpPr>
          <p:cNvPr id="148" name="Rectangle 147"/>
          <p:cNvSpPr/>
          <p:nvPr/>
        </p:nvSpPr>
        <p:spPr>
          <a:xfrm>
            <a:off x="1455230" y="3296861"/>
            <a:ext cx="6355715" cy="101566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Has </a:t>
            </a:r>
            <a:r>
              <a:rPr kumimoji="0" lang="en-NZ" sz="1400" b="0" i="0" u="none" strike="noStrike" kern="1200" cap="none" spc="0" normalizeH="0" baseline="0" noProof="0" dirty="0">
                <a:ln>
                  <a:noFill/>
                </a:ln>
                <a:solidFill>
                  <a:prstClr val="black"/>
                </a:solidFill>
                <a:effectLst/>
                <a:uLnTx/>
                <a:uFillTx/>
                <a:latin typeface="Verdana"/>
                <a:ea typeface="+mn-ea"/>
                <a:cs typeface="+mn-cs"/>
              </a:rPr>
              <a:t>no public accountability, is not large, has total expenses &lt; $30million but &gt; $2million and elects to be in Tier </a:t>
            </a: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2. </a:t>
            </a:r>
            <a:r>
              <a:rPr kumimoji="0" lang="en-NZ" sz="1400" b="0" i="0" u="none" strike="noStrike" kern="1200" cap="none" spc="0" normalizeH="0" baseline="0" noProof="0" dirty="0">
                <a:ln>
                  <a:noFill/>
                </a:ln>
                <a:solidFill>
                  <a:prstClr val="black"/>
                </a:solidFill>
                <a:effectLst/>
                <a:uLnTx/>
                <a:uFillTx/>
                <a:latin typeface="Verdana"/>
                <a:ea typeface="+mn-ea"/>
                <a:cs typeface="+mn-cs"/>
              </a:rPr>
              <a:t>PBE Standards Reduced Disclosure Regime (PBE Standards RDR)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9" name="Rectangle 148"/>
          <p:cNvSpPr/>
          <p:nvPr/>
        </p:nvSpPr>
        <p:spPr>
          <a:xfrm>
            <a:off x="1455230" y="4192269"/>
            <a:ext cx="6355715" cy="107721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prstClr val="white"/>
                </a:solidFill>
                <a:effectLst/>
                <a:uLnTx/>
                <a:uFillTx/>
                <a:latin typeface="Verdana"/>
                <a:ea typeface="+mn-ea"/>
                <a:cs typeface="+mn-cs"/>
              </a:rPr>
              <a:t>Has </a:t>
            </a:r>
            <a:r>
              <a:rPr kumimoji="0" lang="en-NZ" sz="1400" b="0" i="0" u="none" strike="noStrike" kern="1200" cap="none" spc="0" normalizeH="0" baseline="0" noProof="0" dirty="0">
                <a:ln>
                  <a:noFill/>
                </a:ln>
                <a:solidFill>
                  <a:prstClr val="white"/>
                </a:solidFill>
                <a:effectLst/>
                <a:uLnTx/>
                <a:uFillTx/>
                <a:latin typeface="Verdana"/>
                <a:ea typeface="+mn-ea"/>
                <a:cs typeface="+mn-cs"/>
              </a:rPr>
              <a:t>no public accountability and has total expenses &lt; $2million, that elects to be in Tier </a:t>
            </a:r>
            <a:r>
              <a:rPr kumimoji="0" lang="en-NZ" sz="1400" b="0" i="0" u="none" strike="noStrike" kern="1200" cap="none" spc="0" normalizeH="0" baseline="0" noProof="0" dirty="0" smtClean="0">
                <a:ln>
                  <a:noFill/>
                </a:ln>
                <a:solidFill>
                  <a:prstClr val="white"/>
                </a:solidFill>
                <a:effectLst/>
                <a:uLnTx/>
                <a:uFillTx/>
                <a:latin typeface="Verdana"/>
                <a:ea typeface="+mn-ea"/>
                <a:cs typeface="+mn-cs"/>
              </a:rPr>
              <a:t>3. </a:t>
            </a:r>
            <a:r>
              <a:rPr kumimoji="0" lang="en-NZ" sz="1400" b="0" i="0" u="none" strike="noStrike" kern="1200" cap="none" spc="0" normalizeH="0" baseline="0" noProof="0" dirty="0">
                <a:ln>
                  <a:noFill/>
                </a:ln>
                <a:solidFill>
                  <a:prstClr val="white"/>
                </a:solidFill>
                <a:effectLst/>
                <a:uLnTx/>
                <a:uFillTx/>
                <a:latin typeface="Verdana"/>
                <a:ea typeface="+mn-ea"/>
                <a:cs typeface="+mn-cs"/>
              </a:rPr>
              <a:t>PBE Simple Format Reporting Standard-Accrual (</a:t>
            </a:r>
            <a:r>
              <a:rPr kumimoji="0" lang="en-NZ" sz="1400" b="0" i="0" u="none" strike="noStrike" kern="1200" cap="none" spc="0" normalizeH="0" baseline="0" noProof="0" dirty="0" smtClean="0">
                <a:ln>
                  <a:noFill/>
                </a:ln>
                <a:solidFill>
                  <a:prstClr val="white"/>
                </a:solidFill>
                <a:effectLst/>
                <a:uLnTx/>
                <a:uFillTx/>
                <a:latin typeface="Verdana"/>
                <a:ea typeface="+mn-ea"/>
                <a:cs typeface="+mn-cs"/>
              </a:rPr>
              <a:t>PSFR-A)</a:t>
            </a:r>
            <a:endParaRPr kumimoji="0" lang="en-NZ" sz="14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50" name="Rectangle 149"/>
          <p:cNvSpPr/>
          <p:nvPr/>
        </p:nvSpPr>
        <p:spPr>
          <a:xfrm>
            <a:off x="1455230" y="5109150"/>
            <a:ext cx="6355715" cy="107721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Has </a:t>
            </a:r>
            <a:r>
              <a:rPr kumimoji="0" lang="en-NZ" sz="1400" b="0" i="0" u="none" strike="noStrike" kern="1200" cap="none" spc="0" normalizeH="0" baseline="0" noProof="0" dirty="0">
                <a:ln>
                  <a:noFill/>
                </a:ln>
                <a:solidFill>
                  <a:prstClr val="black"/>
                </a:solidFill>
                <a:effectLst/>
                <a:uLnTx/>
                <a:uFillTx/>
                <a:latin typeface="Verdana"/>
                <a:ea typeface="+mn-ea"/>
                <a:cs typeface="+mn-cs"/>
              </a:rPr>
              <a:t>no public accountability and is allowed by law to use cash accounting, that elects to be in Tier </a:t>
            </a: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4. </a:t>
            </a:r>
            <a:r>
              <a:rPr kumimoji="0" lang="en-NZ" sz="1400" b="0" i="0" u="none" strike="noStrike" kern="1200" cap="none" spc="0" normalizeH="0" baseline="0" noProof="0" dirty="0">
                <a:ln>
                  <a:noFill/>
                </a:ln>
                <a:solidFill>
                  <a:prstClr val="black"/>
                </a:solidFill>
                <a:effectLst/>
                <a:uLnTx/>
                <a:uFillTx/>
                <a:latin typeface="Verdana"/>
                <a:ea typeface="+mn-ea"/>
                <a:cs typeface="+mn-cs"/>
              </a:rPr>
              <a:t>PBE Simple Format Reporting Standard-Cash (PSFR-C)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smtClean="0">
                <a:ln>
                  <a:noFill/>
                </a:ln>
                <a:solidFill>
                  <a:prstClr val="white"/>
                </a:solidFill>
                <a:effectLst/>
                <a:uLnTx/>
                <a:uFillTx/>
                <a:latin typeface="Verdana"/>
                <a:ea typeface="+mn-ea"/>
                <a:cs typeface="+mn-cs"/>
              </a:rPr>
              <a:t> </a:t>
            </a:r>
          </a:p>
        </p:txBody>
      </p:sp>
      <p:sp>
        <p:nvSpPr>
          <p:cNvPr id="3" name="TextBox 2"/>
          <p:cNvSpPr txBox="1"/>
          <p:nvPr/>
        </p:nvSpPr>
        <p:spPr>
          <a:xfrm>
            <a:off x="1455230" y="2472701"/>
            <a:ext cx="6519369" cy="72327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NZ" sz="1400" b="0" i="0" u="none" strike="noStrike" kern="1200" cap="none" spc="0" normalizeH="0" baseline="0" noProof="0" dirty="0">
                <a:ln>
                  <a:noFill/>
                </a:ln>
                <a:solidFill>
                  <a:prstClr val="black"/>
                </a:solidFill>
                <a:effectLst/>
                <a:uLnTx/>
                <a:uFillTx/>
                <a:latin typeface="Verdana"/>
                <a:ea typeface="+mn-ea"/>
                <a:cs typeface="+mn-cs"/>
              </a:rPr>
              <a:t>Has public accountability or is a large PBE with total expenses &gt; $</a:t>
            </a:r>
            <a:r>
              <a:rPr kumimoji="0" lang="en-NZ" sz="1400" b="0" i="0" u="none" strike="noStrike" kern="1200" cap="none" spc="0" normalizeH="0" baseline="0" noProof="0" dirty="0" smtClean="0">
                <a:ln>
                  <a:noFill/>
                </a:ln>
                <a:solidFill>
                  <a:prstClr val="black"/>
                </a:solidFill>
                <a:effectLst/>
                <a:uLnTx/>
                <a:uFillTx/>
                <a:latin typeface="Verdana"/>
                <a:ea typeface="+mn-ea"/>
                <a:cs typeface="+mn-cs"/>
              </a:rPr>
              <a:t>30million</a:t>
            </a:r>
            <a:r>
              <a:rPr kumimoji="0" lang="en-NZ" sz="1400" b="0" i="0" u="none" strike="noStrike" kern="1200" cap="none" spc="0" normalizeH="0" baseline="0" noProof="0" dirty="0" smtClean="0">
                <a:ln>
                  <a:noFill/>
                </a:ln>
                <a:solidFill>
                  <a:srgbClr val="313131"/>
                </a:solidFill>
                <a:effectLst/>
                <a:uLnTx/>
                <a:uFillTx/>
                <a:latin typeface="Verdana"/>
                <a:ea typeface="+mn-ea"/>
                <a:cs typeface="+mn-cs"/>
              </a:rPr>
              <a:t>. </a:t>
            </a:r>
            <a:r>
              <a:rPr kumimoji="0" lang="en-NZ" sz="1400" b="0" i="0" u="none" strike="noStrike" kern="1200" cap="none" spc="0" normalizeH="0" baseline="0" noProof="0" dirty="0">
                <a:ln>
                  <a:noFill/>
                </a:ln>
                <a:solidFill>
                  <a:prstClr val="black"/>
                </a:solidFill>
                <a:effectLst/>
                <a:uLnTx/>
                <a:uFillTx/>
                <a:latin typeface="Verdana"/>
                <a:ea typeface="+mn-ea"/>
                <a:cs typeface="+mn-cs"/>
              </a:rPr>
              <a:t>PBE Standards</a:t>
            </a: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NZ" sz="1400" b="0" i="0" u="none" strike="noStrike" kern="1200" cap="none" spc="0" normalizeH="0" baseline="0" noProof="0" dirty="0">
              <a:ln>
                <a:noFill/>
              </a:ln>
              <a:solidFill>
                <a:srgbClr val="313131"/>
              </a:solidFill>
              <a:effectLst/>
              <a:uLnTx/>
              <a:uFillTx/>
              <a:latin typeface="Verdana"/>
              <a:ea typeface="+mn-ea"/>
              <a:cs typeface="+mn-cs"/>
            </a:endParaRPr>
          </a:p>
        </p:txBody>
      </p:sp>
    </p:spTree>
    <p:extLst>
      <p:ext uri="{BB962C8B-B14F-4D97-AF65-F5344CB8AC3E}">
        <p14:creationId xmlns:p14="http://schemas.microsoft.com/office/powerpoint/2010/main" val="168397757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14" name="Title 2"/>
          <p:cNvSpPr>
            <a:spLocks noGrp="1"/>
          </p:cNvSpPr>
          <p:nvPr>
            <p:ph type="title"/>
          </p:nvPr>
        </p:nvSpPr>
        <p:spPr>
          <a:xfrm>
            <a:off x="437460" y="942339"/>
            <a:ext cx="8385174" cy="698501"/>
          </a:xfrm>
        </p:spPr>
        <p:txBody>
          <a:bodyPr/>
          <a:lstStyle/>
          <a:p>
            <a:r>
              <a:rPr lang="mi-NZ" sz="3000" b="1" dirty="0" smtClean="0"/>
              <a:t>Financial Reporting Changes</a:t>
            </a:r>
            <a:endParaRPr lang="en-NZ" sz="3000" b="1" dirty="0"/>
          </a:p>
        </p:txBody>
      </p:sp>
      <p:sp>
        <p:nvSpPr>
          <p:cNvPr id="15" name="Content Placeholder 1"/>
          <p:cNvSpPr>
            <a:spLocks noGrp="1"/>
          </p:cNvSpPr>
          <p:nvPr>
            <p:ph sz="quarter" idx="10"/>
          </p:nvPr>
        </p:nvSpPr>
        <p:spPr>
          <a:xfrm>
            <a:off x="291209" y="1570037"/>
            <a:ext cx="8007304" cy="4716463"/>
          </a:xfrm>
        </p:spPr>
        <p:txBody>
          <a:bodyPr>
            <a:noAutofit/>
          </a:bodyPr>
          <a:lstStyle/>
          <a:p>
            <a:pPr marL="171450" indent="-171450">
              <a:buFont typeface="Arial" panose="020B0604020202020204" pitchFamily="34" charset="0"/>
              <a:buChar char="•"/>
            </a:pPr>
            <a:r>
              <a:rPr lang="mi-NZ" sz="2800" dirty="0" smtClean="0"/>
              <a:t>PBE FRS 48 – Service Performance Reporting</a:t>
            </a:r>
          </a:p>
          <a:p>
            <a:pPr marL="171450" indent="-171450">
              <a:buFont typeface="Arial" panose="020B0604020202020204" pitchFamily="34" charset="0"/>
              <a:buChar char="•"/>
            </a:pPr>
            <a:r>
              <a:rPr lang="mi-NZ" sz="2800" dirty="0" smtClean="0"/>
              <a:t>Effective from 1 January 2021</a:t>
            </a:r>
          </a:p>
          <a:p>
            <a:pPr marL="171450" indent="-171450">
              <a:buFont typeface="Arial" panose="020B0604020202020204" pitchFamily="34" charset="0"/>
              <a:buChar char="•"/>
            </a:pPr>
            <a:r>
              <a:rPr lang="mi-NZ" sz="2800" dirty="0" smtClean="0"/>
              <a:t>Principals </a:t>
            </a:r>
            <a:r>
              <a:rPr lang="mi-NZ" sz="2800" u="sng" dirty="0" smtClean="0"/>
              <a:t>not</a:t>
            </a:r>
            <a:r>
              <a:rPr lang="mi-NZ" sz="2800" dirty="0" smtClean="0"/>
              <a:t> prescriptive</a:t>
            </a:r>
          </a:p>
          <a:p>
            <a:pPr marL="171450" indent="-171450">
              <a:buFont typeface="Arial" panose="020B0604020202020204" pitchFamily="34" charset="0"/>
              <a:buChar char="•"/>
            </a:pPr>
            <a:r>
              <a:rPr lang="mi-NZ" sz="2800" dirty="0" smtClean="0"/>
              <a:t>How do you capture this non financial data? </a:t>
            </a:r>
          </a:p>
          <a:p>
            <a:pPr marL="171450" indent="-171450">
              <a:buFont typeface="Arial" panose="020B0604020202020204" pitchFamily="34" charset="0"/>
              <a:buChar char="•"/>
            </a:pPr>
            <a:r>
              <a:rPr lang="mi-NZ" sz="2800" dirty="0" smtClean="0"/>
              <a:t>The good news......</a:t>
            </a:r>
            <a:endParaRPr lang="en-NZ" sz="2800" dirty="0" smtClean="0"/>
          </a:p>
        </p:txBody>
      </p:sp>
    </p:spTree>
    <p:extLst>
      <p:ext uri="{BB962C8B-B14F-4D97-AF65-F5344CB8AC3E}">
        <p14:creationId xmlns:p14="http://schemas.microsoft.com/office/powerpoint/2010/main" val="30762422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14" name="Title 2"/>
          <p:cNvSpPr>
            <a:spLocks noGrp="1"/>
          </p:cNvSpPr>
          <p:nvPr>
            <p:ph type="title"/>
          </p:nvPr>
        </p:nvSpPr>
        <p:spPr>
          <a:xfrm>
            <a:off x="437460" y="942339"/>
            <a:ext cx="8385174" cy="698501"/>
          </a:xfrm>
        </p:spPr>
        <p:txBody>
          <a:bodyPr/>
          <a:lstStyle/>
          <a:p>
            <a:r>
              <a:rPr lang="mi-NZ" sz="3000" b="1" dirty="0" smtClean="0"/>
              <a:t>Financial Reporting Changes</a:t>
            </a:r>
            <a:endParaRPr lang="en-NZ" sz="3000" b="1" dirty="0"/>
          </a:p>
        </p:txBody>
      </p:sp>
      <p:pic>
        <p:nvPicPr>
          <p:cNvPr id="2" name="Picture 1"/>
          <p:cNvPicPr>
            <a:picLocks noChangeAspect="1"/>
          </p:cNvPicPr>
          <p:nvPr/>
        </p:nvPicPr>
        <p:blipFill>
          <a:blip r:embed="rId4"/>
          <a:stretch>
            <a:fillRect/>
          </a:stretch>
        </p:blipFill>
        <p:spPr>
          <a:xfrm>
            <a:off x="3663315" y="1483995"/>
            <a:ext cx="4421505" cy="1535063"/>
          </a:xfrm>
          <a:prstGeom prst="rect">
            <a:avLst/>
          </a:prstGeom>
        </p:spPr>
      </p:pic>
      <p:pic>
        <p:nvPicPr>
          <p:cNvPr id="3" name="Picture 2"/>
          <p:cNvPicPr>
            <a:picLocks noChangeAspect="1"/>
          </p:cNvPicPr>
          <p:nvPr/>
        </p:nvPicPr>
        <p:blipFill>
          <a:blip r:embed="rId5"/>
          <a:stretch>
            <a:fillRect/>
          </a:stretch>
        </p:blipFill>
        <p:spPr>
          <a:xfrm>
            <a:off x="274991" y="3567113"/>
            <a:ext cx="1933197" cy="1622108"/>
          </a:xfrm>
          <a:prstGeom prst="rect">
            <a:avLst/>
          </a:prstGeom>
        </p:spPr>
      </p:pic>
      <p:pic>
        <p:nvPicPr>
          <p:cNvPr id="5" name="Picture 4"/>
          <p:cNvPicPr>
            <a:picLocks noChangeAspect="1"/>
          </p:cNvPicPr>
          <p:nvPr/>
        </p:nvPicPr>
        <p:blipFill>
          <a:blip r:embed="rId6"/>
          <a:stretch>
            <a:fillRect/>
          </a:stretch>
        </p:blipFill>
        <p:spPr>
          <a:xfrm>
            <a:off x="2029122" y="2910364"/>
            <a:ext cx="3016944" cy="2935605"/>
          </a:xfrm>
          <a:prstGeom prst="rect">
            <a:avLst/>
          </a:prstGeom>
        </p:spPr>
      </p:pic>
      <p:pic>
        <p:nvPicPr>
          <p:cNvPr id="6" name="Picture 5"/>
          <p:cNvPicPr>
            <a:picLocks noChangeAspect="1"/>
          </p:cNvPicPr>
          <p:nvPr/>
        </p:nvPicPr>
        <p:blipFill>
          <a:blip r:embed="rId7"/>
          <a:stretch>
            <a:fillRect/>
          </a:stretch>
        </p:blipFill>
        <p:spPr>
          <a:xfrm>
            <a:off x="585016" y="1544979"/>
            <a:ext cx="1623172" cy="1576293"/>
          </a:xfrm>
          <a:prstGeom prst="rect">
            <a:avLst/>
          </a:prstGeom>
        </p:spPr>
      </p:pic>
      <p:pic>
        <p:nvPicPr>
          <p:cNvPr id="7" name="Picture 6"/>
          <p:cNvPicPr>
            <a:picLocks noChangeAspect="1"/>
          </p:cNvPicPr>
          <p:nvPr/>
        </p:nvPicPr>
        <p:blipFill>
          <a:blip r:embed="rId8"/>
          <a:stretch>
            <a:fillRect/>
          </a:stretch>
        </p:blipFill>
        <p:spPr>
          <a:xfrm>
            <a:off x="4392654" y="5549265"/>
            <a:ext cx="3788182" cy="1169374"/>
          </a:xfrm>
          <a:prstGeom prst="rect">
            <a:avLst/>
          </a:prstGeom>
        </p:spPr>
      </p:pic>
      <p:pic>
        <p:nvPicPr>
          <p:cNvPr id="8" name="Picture 7"/>
          <p:cNvPicPr>
            <a:picLocks noChangeAspect="1"/>
          </p:cNvPicPr>
          <p:nvPr/>
        </p:nvPicPr>
        <p:blipFill>
          <a:blip r:embed="rId9"/>
          <a:stretch>
            <a:fillRect/>
          </a:stretch>
        </p:blipFill>
        <p:spPr>
          <a:xfrm>
            <a:off x="6286745" y="2845809"/>
            <a:ext cx="1769201" cy="1744910"/>
          </a:xfrm>
          <a:prstGeom prst="rect">
            <a:avLst/>
          </a:prstGeom>
        </p:spPr>
      </p:pic>
    </p:spTree>
    <p:extLst>
      <p:ext uri="{BB962C8B-B14F-4D97-AF65-F5344CB8AC3E}">
        <p14:creationId xmlns:p14="http://schemas.microsoft.com/office/powerpoint/2010/main" val="40304033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5495226"/>
          </a:xfrm>
        </p:spPr>
        <p:txBody>
          <a:bodyPr>
            <a:normAutofit/>
          </a:bodyPr>
          <a:lstStyle/>
          <a:p>
            <a:r>
              <a:rPr lang="en-US" sz="2800" b="1" dirty="0" smtClean="0">
                <a:latin typeface="Arial" panose="020B0604020202020204" pitchFamily="34" charset="0"/>
                <a:cs typeface="Arial" panose="020B0604020202020204" pitchFamily="34" charset="0"/>
              </a:rPr>
              <a:t>Māori Charities in Context</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NZ" sz="2400" dirty="0" smtClean="0">
                <a:latin typeface="Arial" panose="020B0604020202020204" pitchFamily="34" charset="0"/>
                <a:cs typeface="Arial" panose="020B0604020202020204" pitchFamily="34" charset="0"/>
              </a:rPr>
              <a:t>Background and Data</a:t>
            </a:r>
            <a:endParaRPr lang="en-US" sz="2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9968"/>
            <a:ext cx="1853560" cy="1018032"/>
          </a:xfrm>
        </p:spPr>
      </p:pic>
      <p:grpSp>
        <p:nvGrpSpPr>
          <p:cNvPr id="6" name="Group 5"/>
          <p:cNvGrpSpPr/>
          <p:nvPr/>
        </p:nvGrpSpPr>
        <p:grpSpPr>
          <a:xfrm>
            <a:off x="7258624" y="619803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noProof="0" dirty="0">
                <a:solidFill>
                  <a:schemeClr val="bg1"/>
                </a:solidFill>
              </a:endParaRPr>
            </a:p>
          </p:txBody>
        </p:sp>
      </p:grpSp>
    </p:spTree>
    <p:extLst>
      <p:ext uri="{BB962C8B-B14F-4D97-AF65-F5344CB8AC3E}">
        <p14:creationId xmlns:p14="http://schemas.microsoft.com/office/powerpoint/2010/main" val="296568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pPr algn="l"/>
            <a:r>
              <a:rPr lang="en-US" dirty="0" smtClean="0">
                <a:latin typeface="Arial" panose="020B0604020202020204" pitchFamily="34" charset="0"/>
                <a:cs typeface="Arial" panose="020B0604020202020204" pitchFamily="34" charset="0"/>
              </a:rPr>
              <a:t>The Future</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4614"/>
            <a:ext cx="1863307" cy="1023386"/>
          </a:xfrm>
        </p:spPr>
      </p:pic>
      <p:sp>
        <p:nvSpPr>
          <p:cNvPr id="2" name="TextBox 1"/>
          <p:cNvSpPr txBox="1"/>
          <p:nvPr/>
        </p:nvSpPr>
        <p:spPr>
          <a:xfrm>
            <a:off x="526212" y="1268083"/>
            <a:ext cx="8333117" cy="5109091"/>
          </a:xfrm>
          <a:prstGeom prst="rect">
            <a:avLst/>
          </a:prstGeom>
          <a:noFill/>
        </p:spPr>
        <p:txBody>
          <a:bodyPr wrap="square" rtlCol="0">
            <a:spAutoFit/>
          </a:bodyPr>
          <a:lstStyle/>
          <a:p>
            <a:pPr marL="285750" lvl="0" indent="-285750">
              <a:buFont typeface="Arial" panose="020B0604020202020204" pitchFamily="34" charset="0"/>
              <a:buChar char="•"/>
            </a:pPr>
            <a:r>
              <a:rPr lang="en-NZ" sz="2800" dirty="0">
                <a:latin typeface="Arial" panose="020B0604020202020204" pitchFamily="34" charset="0"/>
                <a:cs typeface="Arial" panose="020B0604020202020204" pitchFamily="34" charset="0"/>
              </a:rPr>
              <a:t>Treaty settlement legislation</a:t>
            </a:r>
          </a:p>
          <a:p>
            <a:pPr marL="742950" lvl="1" indent="-285750">
              <a:buFont typeface="Courier New" panose="02070309020205020404" pitchFamily="49" charset="0"/>
              <a:buChar char="o"/>
            </a:pPr>
            <a:r>
              <a:rPr lang="en-NZ" sz="2800" dirty="0">
                <a:latin typeface="Arial" panose="020B0604020202020204" pitchFamily="34" charset="0"/>
                <a:cs typeface="Arial" panose="020B0604020202020204" pitchFamily="34" charset="0"/>
              </a:rPr>
              <a:t>Removal of charitable status</a:t>
            </a:r>
          </a:p>
          <a:p>
            <a:pPr marL="742950" lvl="1" indent="-285750">
              <a:buFont typeface="Courier New" panose="02070309020205020404" pitchFamily="49" charset="0"/>
              <a:buChar char="o"/>
            </a:pPr>
            <a:r>
              <a:rPr lang="en-NZ" sz="2800" dirty="0">
                <a:latin typeface="Arial" panose="020B0604020202020204" pitchFamily="34" charset="0"/>
                <a:cs typeface="Arial" panose="020B0604020202020204" pitchFamily="34" charset="0"/>
              </a:rPr>
              <a:t>“ring-fencing” of retained earnings</a:t>
            </a:r>
          </a:p>
          <a:p>
            <a:pPr marL="285750" lvl="0" indent="-285750">
              <a:buFont typeface="Arial" panose="020B0604020202020204" pitchFamily="34" charset="0"/>
              <a:buChar char="•"/>
            </a:pPr>
            <a:r>
              <a:rPr lang="en-NZ" sz="2800" dirty="0">
                <a:latin typeface="Arial" panose="020B0604020202020204" pitchFamily="34" charset="0"/>
                <a:cs typeface="Arial" panose="020B0604020202020204" pitchFamily="34" charset="0"/>
              </a:rPr>
              <a:t>Iwi structures</a:t>
            </a:r>
          </a:p>
          <a:p>
            <a:pPr marL="742950" lvl="1" indent="-285750">
              <a:buFont typeface="Courier New" panose="02070309020205020404" pitchFamily="49" charset="0"/>
              <a:buChar char="o"/>
            </a:pPr>
            <a:r>
              <a:rPr lang="en-NZ" sz="2800" dirty="0">
                <a:latin typeface="Arial" panose="020B0604020202020204" pitchFamily="34" charset="0"/>
                <a:cs typeface="Arial" panose="020B0604020202020204" pitchFamily="34" charset="0"/>
              </a:rPr>
              <a:t>Unlikely to every exhaust charitable purposes</a:t>
            </a:r>
          </a:p>
          <a:p>
            <a:pPr marL="742950" lvl="1" indent="-285750">
              <a:buFont typeface="Courier New" panose="02070309020205020404" pitchFamily="49" charset="0"/>
              <a:buChar char="o"/>
            </a:pPr>
            <a:r>
              <a:rPr lang="en-NZ" sz="2800" dirty="0">
                <a:latin typeface="Arial" panose="020B0604020202020204" pitchFamily="34" charset="0"/>
                <a:cs typeface="Arial" panose="020B0604020202020204" pitchFamily="34" charset="0"/>
              </a:rPr>
              <a:t>Move over time to spending on non-charitable purposes</a:t>
            </a:r>
          </a:p>
          <a:p>
            <a:pPr marL="742950" lvl="1" indent="-285750">
              <a:buFont typeface="Courier New" panose="02070309020205020404" pitchFamily="49" charset="0"/>
              <a:buChar char="o"/>
            </a:pPr>
            <a:r>
              <a:rPr lang="en-NZ" sz="2800" dirty="0">
                <a:latin typeface="Arial" panose="020B0604020202020204" pitchFamily="34" charset="0"/>
                <a:cs typeface="Arial" panose="020B0604020202020204" pitchFamily="34" charset="0"/>
              </a:rPr>
              <a:t>Flexibility to declare assets held for charitable purposes in the future</a:t>
            </a:r>
          </a:p>
          <a:p>
            <a:r>
              <a:rPr lang="en-NZ" sz="2800" dirty="0"/>
              <a:t> </a:t>
            </a:r>
          </a:p>
          <a:p>
            <a:r>
              <a:rPr lang="en-NZ" sz="2800" dirty="0"/>
              <a:t> </a:t>
            </a:r>
          </a:p>
          <a:p>
            <a:r>
              <a:rPr lang="en-NZ" dirty="0"/>
              <a:t> </a:t>
            </a:r>
            <a:endParaRPr lang="en-NZ" sz="2400" dirty="0"/>
          </a:p>
        </p:txBody>
      </p:sp>
    </p:spTree>
    <p:extLst>
      <p:ext uri="{BB962C8B-B14F-4D97-AF65-F5344CB8AC3E}">
        <p14:creationId xmlns:p14="http://schemas.microsoft.com/office/powerpoint/2010/main" val="149974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fontScale="90000"/>
          </a:bodyPr>
          <a:lstStyle/>
          <a:p>
            <a:pPr algn="l"/>
            <a:r>
              <a:rPr lang="en-US" dirty="0" smtClean="0">
                <a:latin typeface="Arial" panose="020B0604020202020204" pitchFamily="34" charset="0"/>
                <a:cs typeface="Arial" panose="020B0604020202020204" pitchFamily="34" charset="0"/>
              </a:rPr>
              <a:t>Māori charities in context - Background and Data</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4614"/>
            <a:ext cx="1863307" cy="1023386"/>
          </a:xfrm>
        </p:spPr>
      </p:pic>
      <p:sp>
        <p:nvSpPr>
          <p:cNvPr id="2" name="TextBox 1"/>
          <p:cNvSpPr txBox="1"/>
          <p:nvPr/>
        </p:nvSpPr>
        <p:spPr>
          <a:xfrm>
            <a:off x="457200" y="1656272"/>
            <a:ext cx="8333117" cy="4385816"/>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NZ" sz="2800" dirty="0">
                <a:latin typeface="Arial" panose="020B0604020202020204" pitchFamily="34" charset="0"/>
                <a:cs typeface="Arial" panose="020B0604020202020204" pitchFamily="34" charset="0"/>
              </a:rPr>
              <a:t>The traditional heads of charity</a:t>
            </a:r>
          </a:p>
          <a:p>
            <a:pPr marL="742950" lvl="1" indent="-285750">
              <a:spcBef>
                <a:spcPts val="600"/>
              </a:spcBef>
              <a:spcAft>
                <a:spcPts val="600"/>
              </a:spcAft>
              <a:buFont typeface="Courier New" panose="02070309020205020404" pitchFamily="49" charset="0"/>
              <a:buChar char="o"/>
            </a:pPr>
            <a:r>
              <a:rPr lang="en-NZ" sz="2800" dirty="0">
                <a:latin typeface="Arial" panose="020B0604020202020204" pitchFamily="34" charset="0"/>
                <a:cs typeface="Arial" panose="020B0604020202020204" pitchFamily="34" charset="0"/>
              </a:rPr>
              <a:t>Advancement of education</a:t>
            </a:r>
          </a:p>
          <a:p>
            <a:pPr marL="742950" lvl="1" indent="-285750">
              <a:spcBef>
                <a:spcPts val="600"/>
              </a:spcBef>
              <a:spcAft>
                <a:spcPts val="600"/>
              </a:spcAft>
              <a:buFont typeface="Courier New" panose="02070309020205020404" pitchFamily="49" charset="0"/>
              <a:buChar char="o"/>
            </a:pPr>
            <a:r>
              <a:rPr lang="en-NZ" sz="2800" dirty="0">
                <a:latin typeface="Arial" panose="020B0604020202020204" pitchFamily="34" charset="0"/>
                <a:cs typeface="Arial" panose="020B0604020202020204" pitchFamily="34" charset="0"/>
              </a:rPr>
              <a:t>Relief of </a:t>
            </a:r>
            <a:r>
              <a:rPr lang="en-NZ" sz="2800" dirty="0" smtClean="0">
                <a:latin typeface="Arial" panose="020B0604020202020204" pitchFamily="34" charset="0"/>
                <a:cs typeface="Arial" panose="020B0604020202020204" pitchFamily="34" charset="0"/>
              </a:rPr>
              <a:t>poverty</a:t>
            </a:r>
            <a:endParaRPr lang="en-NZ" sz="2800" dirty="0">
              <a:latin typeface="Arial" panose="020B0604020202020204" pitchFamily="34" charset="0"/>
              <a:cs typeface="Arial" panose="020B0604020202020204" pitchFamily="34" charset="0"/>
            </a:endParaRPr>
          </a:p>
          <a:p>
            <a:pPr marL="285750" lvl="0" indent="-285750">
              <a:spcBef>
                <a:spcPts val="600"/>
              </a:spcBef>
              <a:spcAft>
                <a:spcPts val="600"/>
              </a:spcAft>
              <a:buFont typeface="Arial" panose="020B0604020202020204" pitchFamily="34" charset="0"/>
              <a:buChar char="•"/>
            </a:pPr>
            <a:r>
              <a:rPr lang="en-NZ" sz="2800" dirty="0">
                <a:latin typeface="Arial" panose="020B0604020202020204" pitchFamily="34" charset="0"/>
                <a:cs typeface="Arial" panose="020B0604020202020204" pitchFamily="34" charset="0"/>
              </a:rPr>
              <a:t>The </a:t>
            </a:r>
            <a:r>
              <a:rPr lang="en-NZ" sz="2800" dirty="0" smtClean="0">
                <a:latin typeface="Arial" panose="020B0604020202020204" pitchFamily="34" charset="0"/>
                <a:cs typeface="Arial" panose="020B0604020202020204" pitchFamily="34" charset="0"/>
              </a:rPr>
              <a:t>resurgence </a:t>
            </a:r>
            <a:r>
              <a:rPr lang="en-NZ" sz="2800" dirty="0">
                <a:latin typeface="Arial" panose="020B0604020202020204" pitchFamily="34" charset="0"/>
                <a:cs typeface="Arial" panose="020B0604020202020204" pitchFamily="34" charset="0"/>
              </a:rPr>
              <a:t>of the collective</a:t>
            </a:r>
          </a:p>
          <a:p>
            <a:pPr marL="285750" lvl="0" indent="-285750">
              <a:spcBef>
                <a:spcPts val="600"/>
              </a:spcBef>
              <a:spcAft>
                <a:spcPts val="600"/>
              </a:spcAft>
              <a:buFont typeface="Arial" panose="020B0604020202020204" pitchFamily="34" charset="0"/>
              <a:buChar char="•"/>
            </a:pPr>
            <a:r>
              <a:rPr lang="en-NZ" sz="2800" dirty="0">
                <a:latin typeface="Arial" panose="020B0604020202020204" pitchFamily="34" charset="0"/>
                <a:cs typeface="Arial" panose="020B0604020202020204" pitchFamily="34" charset="0"/>
              </a:rPr>
              <a:t>Māori Trust Boards and </a:t>
            </a:r>
            <a:r>
              <a:rPr lang="en-NZ" sz="2800" dirty="0" err="1">
                <a:latin typeface="Arial" panose="020B0604020202020204" pitchFamily="34" charset="0"/>
                <a:cs typeface="Arial" panose="020B0604020202020204" pitchFamily="34" charset="0"/>
              </a:rPr>
              <a:t>Rūnanga</a:t>
            </a:r>
            <a:endParaRPr lang="en-NZ" sz="2800" dirty="0">
              <a:latin typeface="Arial" panose="020B0604020202020204" pitchFamily="34" charset="0"/>
              <a:cs typeface="Arial" panose="020B0604020202020204" pitchFamily="34" charset="0"/>
            </a:endParaRPr>
          </a:p>
          <a:p>
            <a:pPr marL="285750" lvl="0" indent="-285750">
              <a:spcBef>
                <a:spcPts val="600"/>
              </a:spcBef>
              <a:spcAft>
                <a:spcPts val="600"/>
              </a:spcAft>
              <a:buFont typeface="Arial" panose="020B0604020202020204" pitchFamily="34" charset="0"/>
              <a:buChar char="•"/>
            </a:pPr>
            <a:r>
              <a:rPr lang="en-NZ" sz="2800" dirty="0">
                <a:latin typeface="Arial" panose="020B0604020202020204" pitchFamily="34" charset="0"/>
                <a:cs typeface="Arial" panose="020B0604020202020204" pitchFamily="34" charset="0"/>
              </a:rPr>
              <a:t>Social service delivery and devolution</a:t>
            </a:r>
          </a:p>
          <a:p>
            <a:pPr marL="285750" lvl="0" indent="-285750">
              <a:spcBef>
                <a:spcPts val="600"/>
              </a:spcBef>
              <a:spcAft>
                <a:spcPts val="600"/>
              </a:spcAft>
              <a:buFont typeface="Arial" panose="020B0604020202020204" pitchFamily="34" charset="0"/>
              <a:buChar char="•"/>
            </a:pPr>
            <a:r>
              <a:rPr lang="en-NZ" sz="2800" dirty="0">
                <a:latin typeface="Arial" panose="020B0604020202020204" pitchFamily="34" charset="0"/>
                <a:cs typeface="Arial" panose="020B0604020202020204" pitchFamily="34" charset="0"/>
              </a:rPr>
              <a:t>Present day benefit delivery</a:t>
            </a:r>
          </a:p>
          <a:p>
            <a:r>
              <a:rPr lang="en-NZ" dirty="0"/>
              <a:t> </a:t>
            </a:r>
            <a:endParaRPr lang="en-NZ" sz="2400" dirty="0"/>
          </a:p>
        </p:txBody>
      </p:sp>
    </p:spTree>
    <p:extLst>
      <p:ext uri="{BB962C8B-B14F-4D97-AF65-F5344CB8AC3E}">
        <p14:creationId xmlns:p14="http://schemas.microsoft.com/office/powerpoint/2010/main" val="2690951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1" cy="5839968"/>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fontScale="90000"/>
          </a:bodyPr>
          <a:lstStyle/>
          <a:p>
            <a:pPr algn="l"/>
            <a:r>
              <a:rPr lang="en-US" dirty="0" smtClean="0">
                <a:latin typeface="Arial" panose="020B0604020202020204" pitchFamily="34" charset="0"/>
                <a:cs typeface="Arial" panose="020B0604020202020204" pitchFamily="34" charset="0"/>
              </a:rPr>
              <a:t>Māori charities in context - Background and Data</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834614"/>
            <a:ext cx="1863307" cy="1023386"/>
          </a:xfrm>
        </p:spPr>
      </p:pic>
      <p:sp>
        <p:nvSpPr>
          <p:cNvPr id="2" name="TextBox 1"/>
          <p:cNvSpPr txBox="1"/>
          <p:nvPr/>
        </p:nvSpPr>
        <p:spPr>
          <a:xfrm>
            <a:off x="457200" y="1656272"/>
            <a:ext cx="8333117" cy="3293209"/>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NZ" sz="2800" dirty="0" smtClean="0">
                <a:latin typeface="Arial" panose="020B0604020202020204" pitchFamily="34" charset="0"/>
                <a:cs typeface="Arial" panose="020B0604020202020204" pitchFamily="34" charset="0"/>
              </a:rPr>
              <a:t>Māori and the development of charities law</a:t>
            </a:r>
          </a:p>
          <a:p>
            <a:pPr marL="742950" lvl="1" indent="-285750">
              <a:spcBef>
                <a:spcPts val="600"/>
              </a:spcBef>
              <a:spcAft>
                <a:spcPts val="600"/>
              </a:spcAft>
              <a:buFont typeface="Arial" panose="020B0604020202020204" pitchFamily="34" charset="0"/>
              <a:buChar char="•"/>
            </a:pPr>
            <a:r>
              <a:rPr lang="en-NZ" sz="2800" dirty="0" smtClean="0">
                <a:latin typeface="Arial" panose="020B0604020202020204" pitchFamily="34" charset="0"/>
                <a:cs typeface="Arial" panose="020B0604020202020204" pitchFamily="34" charset="0"/>
              </a:rPr>
              <a:t>The </a:t>
            </a:r>
            <a:r>
              <a:rPr lang="en-NZ" sz="2800" dirty="0">
                <a:latin typeface="Arial" panose="020B0604020202020204" pitchFamily="34" charset="0"/>
                <a:cs typeface="Arial" panose="020B0604020202020204" pitchFamily="34" charset="0"/>
              </a:rPr>
              <a:t>abolition of the “blood ties” restriction</a:t>
            </a:r>
          </a:p>
          <a:p>
            <a:pPr marL="742950" lvl="1" indent="-285750">
              <a:spcBef>
                <a:spcPts val="600"/>
              </a:spcBef>
              <a:spcAft>
                <a:spcPts val="600"/>
              </a:spcAft>
              <a:buFont typeface="Arial" panose="020B0604020202020204" pitchFamily="34" charset="0"/>
              <a:buChar char="•"/>
            </a:pPr>
            <a:r>
              <a:rPr lang="en-NZ" sz="2800" dirty="0">
                <a:latin typeface="Arial" panose="020B0604020202020204" pitchFamily="34" charset="0"/>
                <a:cs typeface="Arial" panose="020B0604020202020204" pitchFamily="34" charset="0"/>
              </a:rPr>
              <a:t>Section 5(2)(a) of the Charities Act 2005</a:t>
            </a:r>
          </a:p>
          <a:p>
            <a:pPr marL="742950" lvl="1" indent="-285750">
              <a:spcBef>
                <a:spcPts val="600"/>
              </a:spcBef>
              <a:spcAft>
                <a:spcPts val="600"/>
              </a:spcAft>
              <a:buFont typeface="Arial" panose="020B0604020202020204" pitchFamily="34" charset="0"/>
              <a:buChar char="•"/>
            </a:pPr>
            <a:r>
              <a:rPr lang="en-NZ" sz="2800" dirty="0">
                <a:latin typeface="Arial" panose="020B0604020202020204" pitchFamily="34" charset="0"/>
                <a:cs typeface="Arial" panose="020B0604020202020204" pitchFamily="34" charset="0"/>
              </a:rPr>
              <a:t>Crown Forestry Rental Trust litigation</a:t>
            </a:r>
          </a:p>
          <a:p>
            <a:pPr marL="285750" lvl="0" indent="-285750">
              <a:spcBef>
                <a:spcPts val="600"/>
              </a:spcBef>
              <a:spcAft>
                <a:spcPts val="600"/>
              </a:spcAft>
              <a:buFont typeface="Arial" panose="020B0604020202020204" pitchFamily="34" charset="0"/>
              <a:buChar char="•"/>
            </a:pPr>
            <a:r>
              <a:rPr lang="en-NZ" sz="2800" dirty="0">
                <a:latin typeface="Arial" panose="020B0604020202020204" pitchFamily="34" charset="0"/>
                <a:cs typeface="Arial" panose="020B0604020202020204" pitchFamily="34" charset="0"/>
              </a:rPr>
              <a:t>The distinction between earning money and spending it</a:t>
            </a:r>
          </a:p>
        </p:txBody>
      </p:sp>
    </p:spTree>
    <p:extLst>
      <p:ext uri="{BB962C8B-B14F-4D97-AF65-F5344CB8AC3E}">
        <p14:creationId xmlns:p14="http://schemas.microsoft.com/office/powerpoint/2010/main" val="91795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2" name="Content Placeholder 1"/>
          <p:cNvSpPr>
            <a:spLocks noGrp="1"/>
          </p:cNvSpPr>
          <p:nvPr>
            <p:ph sz="quarter" idx="10"/>
          </p:nvPr>
        </p:nvSpPr>
        <p:spPr>
          <a:xfrm>
            <a:off x="495880" y="2141537"/>
            <a:ext cx="8007304" cy="4716463"/>
          </a:xfrm>
        </p:spPr>
        <p:txBody>
          <a:bodyPr>
            <a:noAutofit/>
          </a:bodyPr>
          <a:lstStyle/>
          <a:p>
            <a:pPr marL="171450" indent="-171450">
              <a:buFont typeface="Arial" panose="020B0604020202020204" pitchFamily="34" charset="0"/>
              <a:buChar char="•"/>
            </a:pPr>
            <a:r>
              <a:rPr lang="mi-NZ" sz="2800" dirty="0" smtClean="0"/>
              <a:t>Currently 27,829 Charities in NZ</a:t>
            </a:r>
          </a:p>
          <a:p>
            <a:pPr marL="171450" indent="-171450">
              <a:buFont typeface="Arial" panose="020B0604020202020204" pitchFamily="34" charset="0"/>
              <a:buChar char="•"/>
            </a:pPr>
            <a:r>
              <a:rPr lang="mi-NZ" sz="2800" dirty="0" smtClean="0"/>
              <a:t>No requirement to register as Maori Entity</a:t>
            </a:r>
          </a:p>
          <a:p>
            <a:pPr marL="171450" indent="-171450">
              <a:buFont typeface="Arial" panose="020B0604020202020204" pitchFamily="34" charset="0"/>
              <a:buChar char="•"/>
            </a:pPr>
            <a:r>
              <a:rPr lang="mi-NZ" sz="2800" dirty="0" smtClean="0"/>
              <a:t>How do you define? </a:t>
            </a:r>
          </a:p>
          <a:p>
            <a:pPr marL="171450" indent="-171450">
              <a:buFont typeface="Arial" panose="020B0604020202020204" pitchFamily="34" charset="0"/>
              <a:buChar char="•"/>
            </a:pPr>
            <a:r>
              <a:rPr lang="mi-NZ" sz="2800" dirty="0" smtClean="0"/>
              <a:t>977 associated with Maori Initativatives</a:t>
            </a:r>
            <a:endParaRPr lang="en-NZ" sz="2800" dirty="0" smtClean="0"/>
          </a:p>
        </p:txBody>
      </p:sp>
      <p:sp>
        <p:nvSpPr>
          <p:cNvPr id="3" name="Title 2"/>
          <p:cNvSpPr>
            <a:spLocks noGrp="1"/>
          </p:cNvSpPr>
          <p:nvPr>
            <p:ph type="title"/>
          </p:nvPr>
        </p:nvSpPr>
        <p:spPr>
          <a:xfrm>
            <a:off x="495880" y="901699"/>
            <a:ext cx="8385174" cy="698501"/>
          </a:xfrm>
        </p:spPr>
        <p:txBody>
          <a:bodyPr/>
          <a:lstStyle/>
          <a:p>
            <a:r>
              <a:rPr lang="en-NZ" sz="3000" b="1" dirty="0" smtClean="0"/>
              <a:t>Māori Charitable Entities</a:t>
            </a:r>
            <a:endParaRPr lang="en-NZ" sz="3000" b="1" dirty="0"/>
          </a:p>
        </p:txBody>
      </p:sp>
    </p:spTree>
    <p:extLst>
      <p:ext uri="{BB962C8B-B14F-4D97-AF65-F5344CB8AC3E}">
        <p14:creationId xmlns:p14="http://schemas.microsoft.com/office/powerpoint/2010/main" val="21036512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1320" y="812799"/>
            <a:ext cx="8385174" cy="698501"/>
          </a:xfrm>
        </p:spPr>
        <p:txBody>
          <a:bodyPr/>
          <a:lstStyle/>
          <a:p>
            <a:r>
              <a:rPr lang="en-NZ" sz="3000" b="1" dirty="0" smtClean="0"/>
              <a:t>Māori Charitable Entities</a:t>
            </a:r>
            <a:endParaRPr lang="en-NZ" sz="3000" b="1" dirty="0"/>
          </a:p>
        </p:txBody>
      </p:sp>
      <p:pic>
        <p:nvPicPr>
          <p:cNvPr id="5" name="Picture 4"/>
          <p:cNvPicPr>
            <a:picLocks noChangeAspect="1"/>
          </p:cNvPicPr>
          <p:nvPr/>
        </p:nvPicPr>
        <p:blipFill>
          <a:blip r:embed="rId3"/>
          <a:stretch>
            <a:fillRect/>
          </a:stretch>
        </p:blipFill>
        <p:spPr>
          <a:xfrm>
            <a:off x="692149" y="1358900"/>
            <a:ext cx="7308851" cy="521138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Tree>
    <p:extLst>
      <p:ext uri="{BB962C8B-B14F-4D97-AF65-F5344CB8AC3E}">
        <p14:creationId xmlns:p14="http://schemas.microsoft.com/office/powerpoint/2010/main" val="210943643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pic>
        <p:nvPicPr>
          <p:cNvPr id="4" name="Picture 3"/>
          <p:cNvPicPr>
            <a:picLocks noChangeAspect="1"/>
          </p:cNvPicPr>
          <p:nvPr/>
        </p:nvPicPr>
        <p:blipFill>
          <a:blip r:embed="rId4"/>
          <a:stretch>
            <a:fillRect/>
          </a:stretch>
        </p:blipFill>
        <p:spPr>
          <a:xfrm>
            <a:off x="923228" y="694707"/>
            <a:ext cx="7297544" cy="5468586"/>
          </a:xfrm>
          <a:prstGeom prst="rect">
            <a:avLst/>
          </a:prstGeom>
        </p:spPr>
      </p:pic>
    </p:spTree>
    <p:extLst>
      <p:ext uri="{BB962C8B-B14F-4D97-AF65-F5344CB8AC3E}">
        <p14:creationId xmlns:p14="http://schemas.microsoft.com/office/powerpoint/2010/main" val="20282026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152261" y="13239"/>
            <a:ext cx="991739" cy="6844761"/>
          </a:xfrm>
          <a:prstGeom prst="rect">
            <a:avLst/>
          </a:prstGeom>
        </p:spPr>
      </p:pic>
      <p:sp>
        <p:nvSpPr>
          <p:cNvPr id="3" name="Title 2"/>
          <p:cNvSpPr>
            <a:spLocks noGrp="1"/>
          </p:cNvSpPr>
          <p:nvPr>
            <p:ph type="title"/>
          </p:nvPr>
        </p:nvSpPr>
        <p:spPr>
          <a:xfrm>
            <a:off x="241136" y="839174"/>
            <a:ext cx="3610318" cy="698501"/>
          </a:xfrm>
        </p:spPr>
        <p:txBody>
          <a:bodyPr/>
          <a:lstStyle/>
          <a:p>
            <a:r>
              <a:rPr lang="en-NZ" sz="2200" b="1" noProof="0" dirty="0" smtClean="0"/>
              <a:t>Maori Charities by </a:t>
            </a:r>
            <a:br>
              <a:rPr lang="en-NZ" sz="2200" b="1" noProof="0" dirty="0" smtClean="0"/>
            </a:br>
            <a:r>
              <a:rPr lang="en-NZ" sz="2200" b="1" dirty="0" smtClean="0"/>
              <a:t>Region </a:t>
            </a:r>
            <a:r>
              <a:rPr lang="en-NZ" sz="2200" b="1" noProof="0" dirty="0" smtClean="0"/>
              <a:t>of Operations</a:t>
            </a:r>
            <a:endParaRPr lang="en-NZ" sz="2200" b="1" noProof="0" dirty="0"/>
          </a:p>
        </p:txBody>
      </p:sp>
      <p:grpSp>
        <p:nvGrpSpPr>
          <p:cNvPr id="4" name="Group 3"/>
          <p:cNvGrpSpPr/>
          <p:nvPr/>
        </p:nvGrpSpPr>
        <p:grpSpPr>
          <a:xfrm>
            <a:off x="2278226" y="266654"/>
            <a:ext cx="4401662" cy="6800854"/>
            <a:chOff x="1370187" y="1043328"/>
            <a:chExt cx="3207664" cy="4956048"/>
          </a:xfrm>
        </p:grpSpPr>
        <p:sp>
          <p:nvSpPr>
            <p:cNvPr id="5" name="Freeform 5"/>
            <p:cNvSpPr>
              <a:spLocks/>
            </p:cNvSpPr>
            <p:nvPr/>
          </p:nvSpPr>
          <p:spPr bwMode="auto">
            <a:xfrm>
              <a:off x="1746479" y="3382537"/>
              <a:ext cx="1185092" cy="1330791"/>
            </a:xfrm>
            <a:custGeom>
              <a:avLst/>
              <a:gdLst>
                <a:gd name="T0" fmla="*/ 242 w 268"/>
                <a:gd name="T1" fmla="*/ 9 h 301"/>
                <a:gd name="T2" fmla="*/ 247 w 268"/>
                <a:gd name="T3" fmla="*/ 17 h 301"/>
                <a:gd name="T4" fmla="*/ 248 w 268"/>
                <a:gd name="T5" fmla="*/ 22 h 301"/>
                <a:gd name="T6" fmla="*/ 255 w 268"/>
                <a:gd name="T7" fmla="*/ 26 h 301"/>
                <a:gd name="T8" fmla="*/ 267 w 268"/>
                <a:gd name="T9" fmla="*/ 34 h 301"/>
                <a:gd name="T10" fmla="*/ 261 w 268"/>
                <a:gd name="T11" fmla="*/ 48 h 301"/>
                <a:gd name="T12" fmla="*/ 250 w 268"/>
                <a:gd name="T13" fmla="*/ 53 h 301"/>
                <a:gd name="T14" fmla="*/ 243 w 268"/>
                <a:gd name="T15" fmla="*/ 65 h 301"/>
                <a:gd name="T16" fmla="*/ 234 w 268"/>
                <a:gd name="T17" fmla="*/ 76 h 301"/>
                <a:gd name="T18" fmla="*/ 233 w 268"/>
                <a:gd name="T19" fmla="*/ 87 h 301"/>
                <a:gd name="T20" fmla="*/ 230 w 268"/>
                <a:gd name="T21" fmla="*/ 97 h 301"/>
                <a:gd name="T22" fmla="*/ 235 w 268"/>
                <a:gd name="T23" fmla="*/ 107 h 301"/>
                <a:gd name="T24" fmla="*/ 241 w 268"/>
                <a:gd name="T25" fmla="*/ 111 h 301"/>
                <a:gd name="T26" fmla="*/ 246 w 268"/>
                <a:gd name="T27" fmla="*/ 118 h 301"/>
                <a:gd name="T28" fmla="*/ 252 w 268"/>
                <a:gd name="T29" fmla="*/ 126 h 301"/>
                <a:gd name="T30" fmla="*/ 243 w 268"/>
                <a:gd name="T31" fmla="*/ 135 h 301"/>
                <a:gd name="T32" fmla="*/ 234 w 268"/>
                <a:gd name="T33" fmla="*/ 143 h 301"/>
                <a:gd name="T34" fmla="*/ 226 w 268"/>
                <a:gd name="T35" fmla="*/ 150 h 301"/>
                <a:gd name="T36" fmla="*/ 216 w 268"/>
                <a:gd name="T37" fmla="*/ 161 h 301"/>
                <a:gd name="T38" fmla="*/ 209 w 268"/>
                <a:gd name="T39" fmla="*/ 172 h 301"/>
                <a:gd name="T40" fmla="*/ 196 w 268"/>
                <a:gd name="T41" fmla="*/ 171 h 301"/>
                <a:gd name="T42" fmla="*/ 181 w 268"/>
                <a:gd name="T43" fmla="*/ 179 h 301"/>
                <a:gd name="T44" fmla="*/ 173 w 268"/>
                <a:gd name="T45" fmla="*/ 185 h 301"/>
                <a:gd name="T46" fmla="*/ 165 w 268"/>
                <a:gd name="T47" fmla="*/ 195 h 301"/>
                <a:gd name="T48" fmla="*/ 150 w 268"/>
                <a:gd name="T49" fmla="*/ 206 h 301"/>
                <a:gd name="T50" fmla="*/ 133 w 268"/>
                <a:gd name="T51" fmla="*/ 218 h 301"/>
                <a:gd name="T52" fmla="*/ 120 w 268"/>
                <a:gd name="T53" fmla="*/ 223 h 301"/>
                <a:gd name="T54" fmla="*/ 111 w 268"/>
                <a:gd name="T55" fmla="*/ 234 h 301"/>
                <a:gd name="T56" fmla="*/ 99 w 268"/>
                <a:gd name="T57" fmla="*/ 249 h 301"/>
                <a:gd name="T58" fmla="*/ 86 w 268"/>
                <a:gd name="T59" fmla="*/ 257 h 301"/>
                <a:gd name="T60" fmla="*/ 75 w 268"/>
                <a:gd name="T61" fmla="*/ 269 h 301"/>
                <a:gd name="T62" fmla="*/ 59 w 268"/>
                <a:gd name="T63" fmla="*/ 267 h 301"/>
                <a:gd name="T64" fmla="*/ 44 w 268"/>
                <a:gd name="T65" fmla="*/ 284 h 301"/>
                <a:gd name="T66" fmla="*/ 35 w 268"/>
                <a:gd name="T67" fmla="*/ 293 h 301"/>
                <a:gd name="T68" fmla="*/ 16 w 268"/>
                <a:gd name="T69" fmla="*/ 301 h 301"/>
                <a:gd name="T70" fmla="*/ 11 w 268"/>
                <a:gd name="T71" fmla="*/ 282 h 301"/>
                <a:gd name="T72" fmla="*/ 0 w 268"/>
                <a:gd name="T73" fmla="*/ 283 h 301"/>
                <a:gd name="T74" fmla="*/ 11 w 268"/>
                <a:gd name="T75" fmla="*/ 273 h 301"/>
                <a:gd name="T76" fmla="*/ 25 w 268"/>
                <a:gd name="T77" fmla="*/ 261 h 301"/>
                <a:gd name="T78" fmla="*/ 39 w 268"/>
                <a:gd name="T79" fmla="*/ 259 h 301"/>
                <a:gd name="T80" fmla="*/ 58 w 268"/>
                <a:gd name="T81" fmla="*/ 242 h 301"/>
                <a:gd name="T82" fmla="*/ 76 w 268"/>
                <a:gd name="T83" fmla="*/ 230 h 301"/>
                <a:gd name="T84" fmla="*/ 88 w 268"/>
                <a:gd name="T85" fmla="*/ 225 h 301"/>
                <a:gd name="T86" fmla="*/ 99 w 268"/>
                <a:gd name="T87" fmla="*/ 210 h 301"/>
                <a:gd name="T88" fmla="*/ 117 w 268"/>
                <a:gd name="T89" fmla="*/ 196 h 301"/>
                <a:gd name="T90" fmla="*/ 125 w 268"/>
                <a:gd name="T91" fmla="*/ 187 h 301"/>
                <a:gd name="T92" fmla="*/ 135 w 268"/>
                <a:gd name="T93" fmla="*/ 179 h 301"/>
                <a:gd name="T94" fmla="*/ 150 w 268"/>
                <a:gd name="T95" fmla="*/ 173 h 301"/>
                <a:gd name="T96" fmla="*/ 170 w 268"/>
                <a:gd name="T97" fmla="*/ 150 h 301"/>
                <a:gd name="T98" fmla="*/ 180 w 268"/>
                <a:gd name="T99" fmla="*/ 128 h 301"/>
                <a:gd name="T100" fmla="*/ 186 w 268"/>
                <a:gd name="T101" fmla="*/ 106 h 301"/>
                <a:gd name="T102" fmla="*/ 190 w 268"/>
                <a:gd name="T103" fmla="*/ 91 h 301"/>
                <a:gd name="T104" fmla="*/ 195 w 268"/>
                <a:gd name="T105" fmla="*/ 76 h 301"/>
                <a:gd name="T106" fmla="*/ 205 w 268"/>
                <a:gd name="T107" fmla="*/ 77 h 301"/>
                <a:gd name="T108" fmla="*/ 225 w 268"/>
                <a:gd name="T109" fmla="*/ 53 h 301"/>
                <a:gd name="T110" fmla="*/ 232 w 268"/>
                <a:gd name="T111" fmla="*/ 39 h 301"/>
                <a:gd name="T112" fmla="*/ 232 w 268"/>
                <a:gd name="T113" fmla="*/ 1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 h="301">
                  <a:moveTo>
                    <a:pt x="239" y="0"/>
                  </a:moveTo>
                  <a:cubicBezTo>
                    <a:pt x="241" y="2"/>
                    <a:pt x="240" y="6"/>
                    <a:pt x="240" y="7"/>
                  </a:cubicBezTo>
                  <a:cubicBezTo>
                    <a:pt x="240" y="8"/>
                    <a:pt x="242" y="8"/>
                    <a:pt x="242" y="9"/>
                  </a:cubicBezTo>
                  <a:cubicBezTo>
                    <a:pt x="243" y="9"/>
                    <a:pt x="244" y="11"/>
                    <a:pt x="244" y="12"/>
                  </a:cubicBezTo>
                  <a:cubicBezTo>
                    <a:pt x="244" y="13"/>
                    <a:pt x="245" y="14"/>
                    <a:pt x="246" y="14"/>
                  </a:cubicBezTo>
                  <a:cubicBezTo>
                    <a:pt x="247" y="15"/>
                    <a:pt x="247" y="16"/>
                    <a:pt x="247" y="17"/>
                  </a:cubicBezTo>
                  <a:cubicBezTo>
                    <a:pt x="247" y="18"/>
                    <a:pt x="245" y="19"/>
                    <a:pt x="244" y="20"/>
                  </a:cubicBezTo>
                  <a:cubicBezTo>
                    <a:pt x="243" y="21"/>
                    <a:pt x="244" y="24"/>
                    <a:pt x="245" y="25"/>
                  </a:cubicBezTo>
                  <a:cubicBezTo>
                    <a:pt x="246" y="26"/>
                    <a:pt x="247" y="22"/>
                    <a:pt x="248" y="22"/>
                  </a:cubicBezTo>
                  <a:cubicBezTo>
                    <a:pt x="248" y="21"/>
                    <a:pt x="249" y="22"/>
                    <a:pt x="250" y="23"/>
                  </a:cubicBezTo>
                  <a:cubicBezTo>
                    <a:pt x="250" y="23"/>
                    <a:pt x="252" y="21"/>
                    <a:pt x="253" y="21"/>
                  </a:cubicBezTo>
                  <a:cubicBezTo>
                    <a:pt x="254" y="21"/>
                    <a:pt x="255" y="25"/>
                    <a:pt x="255" y="26"/>
                  </a:cubicBezTo>
                  <a:cubicBezTo>
                    <a:pt x="255" y="27"/>
                    <a:pt x="258" y="27"/>
                    <a:pt x="258" y="28"/>
                  </a:cubicBezTo>
                  <a:cubicBezTo>
                    <a:pt x="259" y="29"/>
                    <a:pt x="261" y="32"/>
                    <a:pt x="263" y="33"/>
                  </a:cubicBezTo>
                  <a:cubicBezTo>
                    <a:pt x="264" y="33"/>
                    <a:pt x="265" y="33"/>
                    <a:pt x="267" y="34"/>
                  </a:cubicBezTo>
                  <a:cubicBezTo>
                    <a:pt x="268" y="35"/>
                    <a:pt x="268" y="37"/>
                    <a:pt x="267" y="37"/>
                  </a:cubicBezTo>
                  <a:cubicBezTo>
                    <a:pt x="266" y="37"/>
                    <a:pt x="261" y="43"/>
                    <a:pt x="260" y="44"/>
                  </a:cubicBezTo>
                  <a:cubicBezTo>
                    <a:pt x="259" y="45"/>
                    <a:pt x="260" y="47"/>
                    <a:pt x="261" y="48"/>
                  </a:cubicBezTo>
                  <a:cubicBezTo>
                    <a:pt x="261" y="49"/>
                    <a:pt x="256" y="53"/>
                    <a:pt x="256" y="53"/>
                  </a:cubicBezTo>
                  <a:cubicBezTo>
                    <a:pt x="255" y="54"/>
                    <a:pt x="253" y="52"/>
                    <a:pt x="253" y="51"/>
                  </a:cubicBezTo>
                  <a:cubicBezTo>
                    <a:pt x="252" y="50"/>
                    <a:pt x="251" y="52"/>
                    <a:pt x="250" y="53"/>
                  </a:cubicBezTo>
                  <a:cubicBezTo>
                    <a:pt x="249" y="54"/>
                    <a:pt x="250" y="56"/>
                    <a:pt x="251" y="57"/>
                  </a:cubicBezTo>
                  <a:cubicBezTo>
                    <a:pt x="251" y="58"/>
                    <a:pt x="248" y="60"/>
                    <a:pt x="247" y="59"/>
                  </a:cubicBezTo>
                  <a:cubicBezTo>
                    <a:pt x="246" y="58"/>
                    <a:pt x="244" y="64"/>
                    <a:pt x="243" y="65"/>
                  </a:cubicBezTo>
                  <a:cubicBezTo>
                    <a:pt x="243" y="66"/>
                    <a:pt x="241" y="72"/>
                    <a:pt x="241" y="73"/>
                  </a:cubicBezTo>
                  <a:cubicBezTo>
                    <a:pt x="241" y="74"/>
                    <a:pt x="238" y="75"/>
                    <a:pt x="238" y="75"/>
                  </a:cubicBezTo>
                  <a:cubicBezTo>
                    <a:pt x="237" y="76"/>
                    <a:pt x="234" y="76"/>
                    <a:pt x="234" y="76"/>
                  </a:cubicBezTo>
                  <a:cubicBezTo>
                    <a:pt x="233" y="76"/>
                    <a:pt x="232" y="79"/>
                    <a:pt x="232" y="80"/>
                  </a:cubicBezTo>
                  <a:cubicBezTo>
                    <a:pt x="232" y="81"/>
                    <a:pt x="233" y="82"/>
                    <a:pt x="233" y="82"/>
                  </a:cubicBezTo>
                  <a:cubicBezTo>
                    <a:pt x="234" y="83"/>
                    <a:pt x="233" y="85"/>
                    <a:pt x="233" y="87"/>
                  </a:cubicBezTo>
                  <a:cubicBezTo>
                    <a:pt x="233" y="89"/>
                    <a:pt x="230" y="90"/>
                    <a:pt x="230" y="91"/>
                  </a:cubicBezTo>
                  <a:cubicBezTo>
                    <a:pt x="229" y="92"/>
                    <a:pt x="229" y="93"/>
                    <a:pt x="230" y="93"/>
                  </a:cubicBezTo>
                  <a:cubicBezTo>
                    <a:pt x="230" y="94"/>
                    <a:pt x="230" y="96"/>
                    <a:pt x="230" y="97"/>
                  </a:cubicBezTo>
                  <a:cubicBezTo>
                    <a:pt x="230" y="97"/>
                    <a:pt x="232" y="99"/>
                    <a:pt x="233" y="100"/>
                  </a:cubicBezTo>
                  <a:cubicBezTo>
                    <a:pt x="234" y="100"/>
                    <a:pt x="232" y="102"/>
                    <a:pt x="232" y="103"/>
                  </a:cubicBezTo>
                  <a:cubicBezTo>
                    <a:pt x="232" y="104"/>
                    <a:pt x="234" y="106"/>
                    <a:pt x="235" y="107"/>
                  </a:cubicBezTo>
                  <a:cubicBezTo>
                    <a:pt x="235" y="108"/>
                    <a:pt x="236" y="107"/>
                    <a:pt x="237" y="106"/>
                  </a:cubicBezTo>
                  <a:cubicBezTo>
                    <a:pt x="238" y="105"/>
                    <a:pt x="239" y="107"/>
                    <a:pt x="239" y="108"/>
                  </a:cubicBezTo>
                  <a:cubicBezTo>
                    <a:pt x="239" y="109"/>
                    <a:pt x="240" y="110"/>
                    <a:pt x="241" y="111"/>
                  </a:cubicBezTo>
                  <a:cubicBezTo>
                    <a:pt x="242" y="112"/>
                    <a:pt x="245" y="112"/>
                    <a:pt x="245" y="111"/>
                  </a:cubicBezTo>
                  <a:cubicBezTo>
                    <a:pt x="246" y="110"/>
                    <a:pt x="246" y="114"/>
                    <a:pt x="246" y="115"/>
                  </a:cubicBezTo>
                  <a:cubicBezTo>
                    <a:pt x="246" y="116"/>
                    <a:pt x="246" y="117"/>
                    <a:pt x="246" y="118"/>
                  </a:cubicBezTo>
                  <a:cubicBezTo>
                    <a:pt x="246" y="119"/>
                    <a:pt x="246" y="120"/>
                    <a:pt x="247" y="121"/>
                  </a:cubicBezTo>
                  <a:cubicBezTo>
                    <a:pt x="248" y="123"/>
                    <a:pt x="249" y="124"/>
                    <a:pt x="251" y="123"/>
                  </a:cubicBezTo>
                  <a:cubicBezTo>
                    <a:pt x="252" y="125"/>
                    <a:pt x="253" y="126"/>
                    <a:pt x="252" y="126"/>
                  </a:cubicBezTo>
                  <a:cubicBezTo>
                    <a:pt x="252" y="126"/>
                    <a:pt x="252" y="128"/>
                    <a:pt x="252" y="129"/>
                  </a:cubicBezTo>
                  <a:cubicBezTo>
                    <a:pt x="251" y="130"/>
                    <a:pt x="248" y="130"/>
                    <a:pt x="248" y="130"/>
                  </a:cubicBezTo>
                  <a:cubicBezTo>
                    <a:pt x="247" y="130"/>
                    <a:pt x="244" y="133"/>
                    <a:pt x="243" y="135"/>
                  </a:cubicBezTo>
                  <a:cubicBezTo>
                    <a:pt x="242" y="136"/>
                    <a:pt x="241" y="136"/>
                    <a:pt x="240" y="136"/>
                  </a:cubicBezTo>
                  <a:cubicBezTo>
                    <a:pt x="239" y="135"/>
                    <a:pt x="238" y="140"/>
                    <a:pt x="237" y="141"/>
                  </a:cubicBezTo>
                  <a:cubicBezTo>
                    <a:pt x="236" y="142"/>
                    <a:pt x="235" y="142"/>
                    <a:pt x="234" y="143"/>
                  </a:cubicBezTo>
                  <a:cubicBezTo>
                    <a:pt x="232" y="144"/>
                    <a:pt x="232" y="145"/>
                    <a:pt x="232" y="146"/>
                  </a:cubicBezTo>
                  <a:cubicBezTo>
                    <a:pt x="232" y="148"/>
                    <a:pt x="230" y="149"/>
                    <a:pt x="229" y="150"/>
                  </a:cubicBezTo>
                  <a:cubicBezTo>
                    <a:pt x="228" y="150"/>
                    <a:pt x="226" y="150"/>
                    <a:pt x="226" y="150"/>
                  </a:cubicBezTo>
                  <a:cubicBezTo>
                    <a:pt x="225" y="149"/>
                    <a:pt x="223" y="151"/>
                    <a:pt x="222" y="151"/>
                  </a:cubicBezTo>
                  <a:cubicBezTo>
                    <a:pt x="221" y="152"/>
                    <a:pt x="219" y="155"/>
                    <a:pt x="220" y="155"/>
                  </a:cubicBezTo>
                  <a:cubicBezTo>
                    <a:pt x="221" y="156"/>
                    <a:pt x="218" y="159"/>
                    <a:pt x="216" y="161"/>
                  </a:cubicBezTo>
                  <a:cubicBezTo>
                    <a:pt x="215" y="162"/>
                    <a:pt x="213" y="162"/>
                    <a:pt x="212" y="162"/>
                  </a:cubicBezTo>
                  <a:cubicBezTo>
                    <a:pt x="210" y="162"/>
                    <a:pt x="210" y="167"/>
                    <a:pt x="210" y="168"/>
                  </a:cubicBezTo>
                  <a:cubicBezTo>
                    <a:pt x="210" y="169"/>
                    <a:pt x="210" y="171"/>
                    <a:pt x="209" y="172"/>
                  </a:cubicBezTo>
                  <a:cubicBezTo>
                    <a:pt x="208" y="172"/>
                    <a:pt x="206" y="172"/>
                    <a:pt x="204" y="171"/>
                  </a:cubicBezTo>
                  <a:cubicBezTo>
                    <a:pt x="203" y="171"/>
                    <a:pt x="201" y="171"/>
                    <a:pt x="200" y="172"/>
                  </a:cubicBezTo>
                  <a:cubicBezTo>
                    <a:pt x="199" y="173"/>
                    <a:pt x="197" y="172"/>
                    <a:pt x="196" y="171"/>
                  </a:cubicBezTo>
                  <a:cubicBezTo>
                    <a:pt x="195" y="171"/>
                    <a:pt x="192" y="173"/>
                    <a:pt x="192" y="174"/>
                  </a:cubicBezTo>
                  <a:cubicBezTo>
                    <a:pt x="192" y="175"/>
                    <a:pt x="187" y="175"/>
                    <a:pt x="186" y="175"/>
                  </a:cubicBezTo>
                  <a:cubicBezTo>
                    <a:pt x="185" y="175"/>
                    <a:pt x="182" y="178"/>
                    <a:pt x="181" y="179"/>
                  </a:cubicBezTo>
                  <a:cubicBezTo>
                    <a:pt x="181" y="179"/>
                    <a:pt x="181" y="182"/>
                    <a:pt x="181" y="183"/>
                  </a:cubicBezTo>
                  <a:cubicBezTo>
                    <a:pt x="181" y="184"/>
                    <a:pt x="178" y="184"/>
                    <a:pt x="177" y="185"/>
                  </a:cubicBezTo>
                  <a:cubicBezTo>
                    <a:pt x="177" y="185"/>
                    <a:pt x="174" y="185"/>
                    <a:pt x="173" y="185"/>
                  </a:cubicBezTo>
                  <a:cubicBezTo>
                    <a:pt x="172" y="185"/>
                    <a:pt x="170" y="187"/>
                    <a:pt x="169" y="188"/>
                  </a:cubicBezTo>
                  <a:cubicBezTo>
                    <a:pt x="168" y="189"/>
                    <a:pt x="169" y="192"/>
                    <a:pt x="169" y="193"/>
                  </a:cubicBezTo>
                  <a:cubicBezTo>
                    <a:pt x="169" y="194"/>
                    <a:pt x="167" y="195"/>
                    <a:pt x="165" y="195"/>
                  </a:cubicBezTo>
                  <a:cubicBezTo>
                    <a:pt x="164" y="196"/>
                    <a:pt x="162" y="196"/>
                    <a:pt x="161" y="196"/>
                  </a:cubicBezTo>
                  <a:cubicBezTo>
                    <a:pt x="160" y="196"/>
                    <a:pt x="158" y="199"/>
                    <a:pt x="157" y="200"/>
                  </a:cubicBezTo>
                  <a:cubicBezTo>
                    <a:pt x="156" y="201"/>
                    <a:pt x="151" y="206"/>
                    <a:pt x="150" y="206"/>
                  </a:cubicBezTo>
                  <a:cubicBezTo>
                    <a:pt x="148" y="207"/>
                    <a:pt x="146" y="210"/>
                    <a:pt x="145" y="211"/>
                  </a:cubicBezTo>
                  <a:cubicBezTo>
                    <a:pt x="144" y="212"/>
                    <a:pt x="141" y="211"/>
                    <a:pt x="140" y="211"/>
                  </a:cubicBezTo>
                  <a:cubicBezTo>
                    <a:pt x="139" y="210"/>
                    <a:pt x="133" y="217"/>
                    <a:pt x="133" y="218"/>
                  </a:cubicBezTo>
                  <a:cubicBezTo>
                    <a:pt x="132" y="219"/>
                    <a:pt x="127" y="218"/>
                    <a:pt x="126" y="219"/>
                  </a:cubicBezTo>
                  <a:cubicBezTo>
                    <a:pt x="125" y="220"/>
                    <a:pt x="124" y="220"/>
                    <a:pt x="122" y="220"/>
                  </a:cubicBezTo>
                  <a:cubicBezTo>
                    <a:pt x="121" y="220"/>
                    <a:pt x="120" y="223"/>
                    <a:pt x="120" y="223"/>
                  </a:cubicBezTo>
                  <a:cubicBezTo>
                    <a:pt x="120" y="224"/>
                    <a:pt x="117" y="226"/>
                    <a:pt x="116" y="226"/>
                  </a:cubicBezTo>
                  <a:cubicBezTo>
                    <a:pt x="115" y="227"/>
                    <a:pt x="115" y="229"/>
                    <a:pt x="115" y="230"/>
                  </a:cubicBezTo>
                  <a:cubicBezTo>
                    <a:pt x="115" y="232"/>
                    <a:pt x="112" y="234"/>
                    <a:pt x="111" y="234"/>
                  </a:cubicBezTo>
                  <a:cubicBezTo>
                    <a:pt x="110" y="235"/>
                    <a:pt x="110" y="236"/>
                    <a:pt x="111" y="237"/>
                  </a:cubicBezTo>
                  <a:cubicBezTo>
                    <a:pt x="111" y="238"/>
                    <a:pt x="106" y="242"/>
                    <a:pt x="105" y="243"/>
                  </a:cubicBezTo>
                  <a:cubicBezTo>
                    <a:pt x="104" y="243"/>
                    <a:pt x="100" y="247"/>
                    <a:pt x="99" y="249"/>
                  </a:cubicBezTo>
                  <a:cubicBezTo>
                    <a:pt x="98" y="250"/>
                    <a:pt x="92" y="256"/>
                    <a:pt x="92" y="257"/>
                  </a:cubicBezTo>
                  <a:cubicBezTo>
                    <a:pt x="91" y="256"/>
                    <a:pt x="88" y="255"/>
                    <a:pt x="87" y="255"/>
                  </a:cubicBezTo>
                  <a:cubicBezTo>
                    <a:pt x="87" y="255"/>
                    <a:pt x="86" y="257"/>
                    <a:pt x="86" y="257"/>
                  </a:cubicBezTo>
                  <a:cubicBezTo>
                    <a:pt x="86" y="258"/>
                    <a:pt x="85" y="261"/>
                    <a:pt x="83" y="262"/>
                  </a:cubicBezTo>
                  <a:cubicBezTo>
                    <a:pt x="82" y="263"/>
                    <a:pt x="80" y="265"/>
                    <a:pt x="79" y="265"/>
                  </a:cubicBezTo>
                  <a:cubicBezTo>
                    <a:pt x="78" y="265"/>
                    <a:pt x="75" y="269"/>
                    <a:pt x="75" y="269"/>
                  </a:cubicBezTo>
                  <a:cubicBezTo>
                    <a:pt x="74" y="270"/>
                    <a:pt x="71" y="266"/>
                    <a:pt x="70" y="265"/>
                  </a:cubicBezTo>
                  <a:cubicBezTo>
                    <a:pt x="69" y="264"/>
                    <a:pt x="66" y="269"/>
                    <a:pt x="64" y="269"/>
                  </a:cubicBezTo>
                  <a:cubicBezTo>
                    <a:pt x="61" y="270"/>
                    <a:pt x="60" y="267"/>
                    <a:pt x="59" y="267"/>
                  </a:cubicBezTo>
                  <a:cubicBezTo>
                    <a:pt x="58" y="266"/>
                    <a:pt x="51" y="273"/>
                    <a:pt x="51" y="274"/>
                  </a:cubicBezTo>
                  <a:cubicBezTo>
                    <a:pt x="51" y="275"/>
                    <a:pt x="47" y="279"/>
                    <a:pt x="46" y="280"/>
                  </a:cubicBezTo>
                  <a:cubicBezTo>
                    <a:pt x="44" y="281"/>
                    <a:pt x="45" y="284"/>
                    <a:pt x="44" y="284"/>
                  </a:cubicBezTo>
                  <a:cubicBezTo>
                    <a:pt x="43" y="284"/>
                    <a:pt x="43" y="287"/>
                    <a:pt x="43" y="288"/>
                  </a:cubicBezTo>
                  <a:cubicBezTo>
                    <a:pt x="43" y="289"/>
                    <a:pt x="39" y="293"/>
                    <a:pt x="39" y="294"/>
                  </a:cubicBezTo>
                  <a:cubicBezTo>
                    <a:pt x="38" y="295"/>
                    <a:pt x="36" y="294"/>
                    <a:pt x="35" y="293"/>
                  </a:cubicBezTo>
                  <a:cubicBezTo>
                    <a:pt x="34" y="292"/>
                    <a:pt x="30" y="297"/>
                    <a:pt x="29" y="297"/>
                  </a:cubicBezTo>
                  <a:cubicBezTo>
                    <a:pt x="29" y="297"/>
                    <a:pt x="24" y="300"/>
                    <a:pt x="23" y="301"/>
                  </a:cubicBezTo>
                  <a:cubicBezTo>
                    <a:pt x="23" y="301"/>
                    <a:pt x="18" y="301"/>
                    <a:pt x="16" y="301"/>
                  </a:cubicBezTo>
                  <a:cubicBezTo>
                    <a:pt x="17" y="300"/>
                    <a:pt x="17" y="294"/>
                    <a:pt x="18" y="293"/>
                  </a:cubicBezTo>
                  <a:cubicBezTo>
                    <a:pt x="19" y="293"/>
                    <a:pt x="20" y="291"/>
                    <a:pt x="19" y="290"/>
                  </a:cubicBezTo>
                  <a:cubicBezTo>
                    <a:pt x="18" y="289"/>
                    <a:pt x="11" y="282"/>
                    <a:pt x="11" y="282"/>
                  </a:cubicBezTo>
                  <a:cubicBezTo>
                    <a:pt x="10" y="283"/>
                    <a:pt x="8" y="282"/>
                    <a:pt x="7" y="283"/>
                  </a:cubicBezTo>
                  <a:cubicBezTo>
                    <a:pt x="6" y="284"/>
                    <a:pt x="3" y="286"/>
                    <a:pt x="3" y="286"/>
                  </a:cubicBezTo>
                  <a:cubicBezTo>
                    <a:pt x="3" y="285"/>
                    <a:pt x="1" y="283"/>
                    <a:pt x="0" y="283"/>
                  </a:cubicBezTo>
                  <a:cubicBezTo>
                    <a:pt x="0" y="282"/>
                    <a:pt x="2" y="281"/>
                    <a:pt x="3" y="281"/>
                  </a:cubicBezTo>
                  <a:cubicBezTo>
                    <a:pt x="4" y="281"/>
                    <a:pt x="5" y="277"/>
                    <a:pt x="6" y="277"/>
                  </a:cubicBezTo>
                  <a:cubicBezTo>
                    <a:pt x="7" y="277"/>
                    <a:pt x="10" y="274"/>
                    <a:pt x="11" y="273"/>
                  </a:cubicBezTo>
                  <a:cubicBezTo>
                    <a:pt x="12" y="272"/>
                    <a:pt x="14" y="267"/>
                    <a:pt x="14" y="266"/>
                  </a:cubicBezTo>
                  <a:cubicBezTo>
                    <a:pt x="14" y="264"/>
                    <a:pt x="17" y="263"/>
                    <a:pt x="18" y="262"/>
                  </a:cubicBezTo>
                  <a:cubicBezTo>
                    <a:pt x="19" y="261"/>
                    <a:pt x="24" y="261"/>
                    <a:pt x="25" y="261"/>
                  </a:cubicBezTo>
                  <a:cubicBezTo>
                    <a:pt x="26" y="261"/>
                    <a:pt x="29" y="259"/>
                    <a:pt x="29" y="258"/>
                  </a:cubicBezTo>
                  <a:cubicBezTo>
                    <a:pt x="30" y="258"/>
                    <a:pt x="31" y="259"/>
                    <a:pt x="32" y="260"/>
                  </a:cubicBezTo>
                  <a:cubicBezTo>
                    <a:pt x="33" y="262"/>
                    <a:pt x="36" y="260"/>
                    <a:pt x="39" y="259"/>
                  </a:cubicBezTo>
                  <a:cubicBezTo>
                    <a:pt x="41" y="259"/>
                    <a:pt x="44" y="257"/>
                    <a:pt x="45" y="255"/>
                  </a:cubicBezTo>
                  <a:cubicBezTo>
                    <a:pt x="45" y="253"/>
                    <a:pt x="50" y="250"/>
                    <a:pt x="51" y="249"/>
                  </a:cubicBezTo>
                  <a:cubicBezTo>
                    <a:pt x="53" y="248"/>
                    <a:pt x="58" y="244"/>
                    <a:pt x="58" y="242"/>
                  </a:cubicBezTo>
                  <a:cubicBezTo>
                    <a:pt x="59" y="241"/>
                    <a:pt x="65" y="236"/>
                    <a:pt x="67" y="235"/>
                  </a:cubicBezTo>
                  <a:cubicBezTo>
                    <a:pt x="69" y="234"/>
                    <a:pt x="72" y="233"/>
                    <a:pt x="73" y="231"/>
                  </a:cubicBezTo>
                  <a:cubicBezTo>
                    <a:pt x="74" y="229"/>
                    <a:pt x="76" y="230"/>
                    <a:pt x="76" y="230"/>
                  </a:cubicBezTo>
                  <a:cubicBezTo>
                    <a:pt x="77" y="230"/>
                    <a:pt x="79" y="228"/>
                    <a:pt x="81" y="228"/>
                  </a:cubicBezTo>
                  <a:cubicBezTo>
                    <a:pt x="83" y="228"/>
                    <a:pt x="83" y="227"/>
                    <a:pt x="84" y="227"/>
                  </a:cubicBezTo>
                  <a:cubicBezTo>
                    <a:pt x="86" y="227"/>
                    <a:pt x="86" y="225"/>
                    <a:pt x="88" y="225"/>
                  </a:cubicBezTo>
                  <a:cubicBezTo>
                    <a:pt x="89" y="224"/>
                    <a:pt x="89" y="223"/>
                    <a:pt x="91" y="223"/>
                  </a:cubicBezTo>
                  <a:cubicBezTo>
                    <a:pt x="92" y="223"/>
                    <a:pt x="95" y="216"/>
                    <a:pt x="96" y="215"/>
                  </a:cubicBezTo>
                  <a:cubicBezTo>
                    <a:pt x="97" y="214"/>
                    <a:pt x="98" y="211"/>
                    <a:pt x="99" y="210"/>
                  </a:cubicBezTo>
                  <a:cubicBezTo>
                    <a:pt x="100" y="209"/>
                    <a:pt x="103" y="210"/>
                    <a:pt x="104" y="210"/>
                  </a:cubicBezTo>
                  <a:cubicBezTo>
                    <a:pt x="105" y="210"/>
                    <a:pt x="110" y="204"/>
                    <a:pt x="112" y="202"/>
                  </a:cubicBezTo>
                  <a:cubicBezTo>
                    <a:pt x="114" y="200"/>
                    <a:pt x="116" y="197"/>
                    <a:pt x="117" y="196"/>
                  </a:cubicBezTo>
                  <a:cubicBezTo>
                    <a:pt x="118" y="195"/>
                    <a:pt x="121" y="196"/>
                    <a:pt x="122" y="195"/>
                  </a:cubicBezTo>
                  <a:cubicBezTo>
                    <a:pt x="123" y="194"/>
                    <a:pt x="123" y="193"/>
                    <a:pt x="122" y="193"/>
                  </a:cubicBezTo>
                  <a:cubicBezTo>
                    <a:pt x="120" y="193"/>
                    <a:pt x="123" y="188"/>
                    <a:pt x="125" y="187"/>
                  </a:cubicBezTo>
                  <a:cubicBezTo>
                    <a:pt x="126" y="187"/>
                    <a:pt x="128" y="187"/>
                    <a:pt x="129" y="187"/>
                  </a:cubicBezTo>
                  <a:cubicBezTo>
                    <a:pt x="131" y="187"/>
                    <a:pt x="131" y="185"/>
                    <a:pt x="130" y="185"/>
                  </a:cubicBezTo>
                  <a:cubicBezTo>
                    <a:pt x="130" y="184"/>
                    <a:pt x="133" y="181"/>
                    <a:pt x="135" y="179"/>
                  </a:cubicBezTo>
                  <a:cubicBezTo>
                    <a:pt x="136" y="178"/>
                    <a:pt x="140" y="179"/>
                    <a:pt x="141" y="179"/>
                  </a:cubicBezTo>
                  <a:cubicBezTo>
                    <a:pt x="142" y="179"/>
                    <a:pt x="145" y="176"/>
                    <a:pt x="146" y="174"/>
                  </a:cubicBezTo>
                  <a:cubicBezTo>
                    <a:pt x="147" y="172"/>
                    <a:pt x="148" y="173"/>
                    <a:pt x="150" y="173"/>
                  </a:cubicBezTo>
                  <a:cubicBezTo>
                    <a:pt x="151" y="173"/>
                    <a:pt x="155" y="168"/>
                    <a:pt x="157" y="166"/>
                  </a:cubicBezTo>
                  <a:cubicBezTo>
                    <a:pt x="159" y="163"/>
                    <a:pt x="162" y="158"/>
                    <a:pt x="164" y="156"/>
                  </a:cubicBezTo>
                  <a:cubicBezTo>
                    <a:pt x="165" y="153"/>
                    <a:pt x="169" y="150"/>
                    <a:pt x="170" y="150"/>
                  </a:cubicBezTo>
                  <a:cubicBezTo>
                    <a:pt x="171" y="149"/>
                    <a:pt x="173" y="145"/>
                    <a:pt x="176" y="141"/>
                  </a:cubicBezTo>
                  <a:cubicBezTo>
                    <a:pt x="177" y="139"/>
                    <a:pt x="178" y="133"/>
                    <a:pt x="178" y="132"/>
                  </a:cubicBezTo>
                  <a:cubicBezTo>
                    <a:pt x="178" y="131"/>
                    <a:pt x="179" y="129"/>
                    <a:pt x="180" y="128"/>
                  </a:cubicBezTo>
                  <a:cubicBezTo>
                    <a:pt x="181" y="127"/>
                    <a:pt x="183" y="123"/>
                    <a:pt x="184" y="122"/>
                  </a:cubicBezTo>
                  <a:cubicBezTo>
                    <a:pt x="185" y="120"/>
                    <a:pt x="185" y="114"/>
                    <a:pt x="185" y="111"/>
                  </a:cubicBezTo>
                  <a:cubicBezTo>
                    <a:pt x="185" y="109"/>
                    <a:pt x="185" y="107"/>
                    <a:pt x="186" y="106"/>
                  </a:cubicBezTo>
                  <a:cubicBezTo>
                    <a:pt x="187" y="105"/>
                    <a:pt x="187" y="102"/>
                    <a:pt x="187" y="101"/>
                  </a:cubicBezTo>
                  <a:cubicBezTo>
                    <a:pt x="187" y="100"/>
                    <a:pt x="189" y="99"/>
                    <a:pt x="189" y="98"/>
                  </a:cubicBezTo>
                  <a:cubicBezTo>
                    <a:pt x="190" y="97"/>
                    <a:pt x="190" y="92"/>
                    <a:pt x="190" y="91"/>
                  </a:cubicBezTo>
                  <a:cubicBezTo>
                    <a:pt x="190" y="90"/>
                    <a:pt x="193" y="86"/>
                    <a:pt x="194" y="84"/>
                  </a:cubicBezTo>
                  <a:cubicBezTo>
                    <a:pt x="194" y="82"/>
                    <a:pt x="194" y="80"/>
                    <a:pt x="193" y="79"/>
                  </a:cubicBezTo>
                  <a:cubicBezTo>
                    <a:pt x="192" y="77"/>
                    <a:pt x="194" y="77"/>
                    <a:pt x="195" y="76"/>
                  </a:cubicBezTo>
                  <a:cubicBezTo>
                    <a:pt x="196" y="75"/>
                    <a:pt x="197" y="76"/>
                    <a:pt x="198" y="78"/>
                  </a:cubicBezTo>
                  <a:cubicBezTo>
                    <a:pt x="199" y="79"/>
                    <a:pt x="200" y="76"/>
                    <a:pt x="202" y="76"/>
                  </a:cubicBezTo>
                  <a:cubicBezTo>
                    <a:pt x="203" y="75"/>
                    <a:pt x="204" y="77"/>
                    <a:pt x="205" y="77"/>
                  </a:cubicBezTo>
                  <a:cubicBezTo>
                    <a:pt x="207" y="77"/>
                    <a:pt x="215" y="69"/>
                    <a:pt x="216" y="68"/>
                  </a:cubicBezTo>
                  <a:cubicBezTo>
                    <a:pt x="218" y="67"/>
                    <a:pt x="221" y="62"/>
                    <a:pt x="222" y="60"/>
                  </a:cubicBezTo>
                  <a:cubicBezTo>
                    <a:pt x="223" y="58"/>
                    <a:pt x="224" y="55"/>
                    <a:pt x="225" y="53"/>
                  </a:cubicBezTo>
                  <a:cubicBezTo>
                    <a:pt x="225" y="51"/>
                    <a:pt x="228" y="50"/>
                    <a:pt x="229" y="48"/>
                  </a:cubicBezTo>
                  <a:cubicBezTo>
                    <a:pt x="230" y="46"/>
                    <a:pt x="231" y="44"/>
                    <a:pt x="231" y="43"/>
                  </a:cubicBezTo>
                  <a:cubicBezTo>
                    <a:pt x="231" y="41"/>
                    <a:pt x="231" y="40"/>
                    <a:pt x="232" y="39"/>
                  </a:cubicBezTo>
                  <a:cubicBezTo>
                    <a:pt x="233" y="38"/>
                    <a:pt x="232" y="31"/>
                    <a:pt x="232" y="30"/>
                  </a:cubicBezTo>
                  <a:cubicBezTo>
                    <a:pt x="231" y="29"/>
                    <a:pt x="231" y="27"/>
                    <a:pt x="232" y="25"/>
                  </a:cubicBezTo>
                  <a:cubicBezTo>
                    <a:pt x="232" y="23"/>
                    <a:pt x="233" y="11"/>
                    <a:pt x="232" y="10"/>
                  </a:cubicBezTo>
                  <a:cubicBezTo>
                    <a:pt x="232" y="8"/>
                    <a:pt x="236" y="2"/>
                    <a:pt x="239" y="0"/>
                  </a:cubicBezTo>
                  <a:close/>
                </a:path>
              </a:pathLst>
            </a:custGeom>
            <a:solidFill>
              <a:schemeClr val="bg2">
                <a:lumMod val="75000"/>
              </a:schemeClr>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6" name="Freeform 6"/>
            <p:cNvSpPr>
              <a:spLocks/>
            </p:cNvSpPr>
            <p:nvPr/>
          </p:nvSpPr>
          <p:spPr bwMode="auto">
            <a:xfrm>
              <a:off x="3321631" y="3528235"/>
              <a:ext cx="52773" cy="21797"/>
            </a:xfrm>
            <a:custGeom>
              <a:avLst/>
              <a:gdLst>
                <a:gd name="T0" fmla="*/ 12 w 12"/>
                <a:gd name="T1" fmla="*/ 2 h 5"/>
                <a:gd name="T2" fmla="*/ 11 w 12"/>
                <a:gd name="T3" fmla="*/ 0 h 5"/>
                <a:gd name="T4" fmla="*/ 7 w 12"/>
                <a:gd name="T5" fmla="*/ 0 h 5"/>
                <a:gd name="T6" fmla="*/ 4 w 12"/>
                <a:gd name="T7" fmla="*/ 3 h 5"/>
                <a:gd name="T8" fmla="*/ 1 w 12"/>
                <a:gd name="T9" fmla="*/ 3 h 5"/>
                <a:gd name="T10" fmla="*/ 1 w 12"/>
                <a:gd name="T11" fmla="*/ 5 h 5"/>
                <a:gd name="T12" fmla="*/ 6 w 12"/>
                <a:gd name="T13" fmla="*/ 2 h 5"/>
                <a:gd name="T14" fmla="*/ 10 w 12"/>
                <a:gd name="T15" fmla="*/ 3 h 5"/>
                <a:gd name="T16" fmla="*/ 12 w 12"/>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
                  <a:moveTo>
                    <a:pt x="12" y="2"/>
                  </a:moveTo>
                  <a:cubicBezTo>
                    <a:pt x="12" y="1"/>
                    <a:pt x="12" y="0"/>
                    <a:pt x="11" y="0"/>
                  </a:cubicBezTo>
                  <a:cubicBezTo>
                    <a:pt x="10" y="0"/>
                    <a:pt x="8" y="0"/>
                    <a:pt x="7" y="0"/>
                  </a:cubicBezTo>
                  <a:cubicBezTo>
                    <a:pt x="6" y="1"/>
                    <a:pt x="5" y="3"/>
                    <a:pt x="4" y="3"/>
                  </a:cubicBezTo>
                  <a:cubicBezTo>
                    <a:pt x="3" y="3"/>
                    <a:pt x="1" y="3"/>
                    <a:pt x="1" y="3"/>
                  </a:cubicBezTo>
                  <a:cubicBezTo>
                    <a:pt x="1" y="4"/>
                    <a:pt x="0" y="5"/>
                    <a:pt x="1" y="5"/>
                  </a:cubicBezTo>
                  <a:cubicBezTo>
                    <a:pt x="2" y="5"/>
                    <a:pt x="5" y="3"/>
                    <a:pt x="6" y="2"/>
                  </a:cubicBezTo>
                  <a:cubicBezTo>
                    <a:pt x="7" y="2"/>
                    <a:pt x="9" y="4"/>
                    <a:pt x="10" y="3"/>
                  </a:cubicBezTo>
                  <a:cubicBezTo>
                    <a:pt x="10" y="2"/>
                    <a:pt x="12" y="3"/>
                    <a:pt x="12" y="2"/>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7" name="Freeform 7"/>
            <p:cNvSpPr>
              <a:spLocks/>
            </p:cNvSpPr>
            <p:nvPr/>
          </p:nvSpPr>
          <p:spPr bwMode="auto">
            <a:xfrm>
              <a:off x="3357195" y="3506438"/>
              <a:ext cx="21797" cy="21797"/>
            </a:xfrm>
            <a:custGeom>
              <a:avLst/>
              <a:gdLst>
                <a:gd name="T0" fmla="*/ 5 w 5"/>
                <a:gd name="T1" fmla="*/ 2 h 5"/>
                <a:gd name="T2" fmla="*/ 3 w 5"/>
                <a:gd name="T3" fmla="*/ 1 h 5"/>
                <a:gd name="T4" fmla="*/ 1 w 5"/>
                <a:gd name="T5" fmla="*/ 3 h 5"/>
                <a:gd name="T6" fmla="*/ 5 w 5"/>
                <a:gd name="T7" fmla="*/ 4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1"/>
                    <a:pt x="4" y="0"/>
                    <a:pt x="3" y="1"/>
                  </a:cubicBezTo>
                  <a:cubicBezTo>
                    <a:pt x="2" y="2"/>
                    <a:pt x="0" y="3"/>
                    <a:pt x="1" y="3"/>
                  </a:cubicBezTo>
                  <a:cubicBezTo>
                    <a:pt x="2" y="3"/>
                    <a:pt x="4" y="5"/>
                    <a:pt x="5" y="4"/>
                  </a:cubicBezTo>
                  <a:cubicBezTo>
                    <a:pt x="5" y="4"/>
                    <a:pt x="5" y="3"/>
                    <a:pt x="5" y="2"/>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8" name="Freeform 8"/>
            <p:cNvSpPr>
              <a:spLocks/>
            </p:cNvSpPr>
            <p:nvPr/>
          </p:nvSpPr>
          <p:spPr bwMode="auto">
            <a:xfrm>
              <a:off x="3214938" y="3351561"/>
              <a:ext cx="61951" cy="83748"/>
            </a:xfrm>
            <a:custGeom>
              <a:avLst/>
              <a:gdLst>
                <a:gd name="T0" fmla="*/ 9 w 14"/>
                <a:gd name="T1" fmla="*/ 15 h 19"/>
                <a:gd name="T2" fmla="*/ 11 w 14"/>
                <a:gd name="T3" fmla="*/ 11 h 19"/>
                <a:gd name="T4" fmla="*/ 13 w 14"/>
                <a:gd name="T5" fmla="*/ 8 h 19"/>
                <a:gd name="T6" fmla="*/ 12 w 14"/>
                <a:gd name="T7" fmla="*/ 6 h 19"/>
                <a:gd name="T8" fmla="*/ 13 w 14"/>
                <a:gd name="T9" fmla="*/ 3 h 19"/>
                <a:gd name="T10" fmla="*/ 11 w 14"/>
                <a:gd name="T11" fmla="*/ 2 h 19"/>
                <a:gd name="T12" fmla="*/ 9 w 14"/>
                <a:gd name="T13" fmla="*/ 6 h 19"/>
                <a:gd name="T14" fmla="*/ 8 w 14"/>
                <a:gd name="T15" fmla="*/ 7 h 19"/>
                <a:gd name="T16" fmla="*/ 7 w 14"/>
                <a:gd name="T17" fmla="*/ 9 h 19"/>
                <a:gd name="T18" fmla="*/ 5 w 14"/>
                <a:gd name="T19" fmla="*/ 7 h 19"/>
                <a:gd name="T20" fmla="*/ 3 w 14"/>
                <a:gd name="T21" fmla="*/ 11 h 19"/>
                <a:gd name="T22" fmla="*/ 3 w 14"/>
                <a:gd name="T23" fmla="*/ 15 h 19"/>
                <a:gd name="T24" fmla="*/ 2 w 14"/>
                <a:gd name="T25" fmla="*/ 17 h 19"/>
                <a:gd name="T26" fmla="*/ 6 w 14"/>
                <a:gd name="T27" fmla="*/ 18 h 19"/>
                <a:gd name="T28" fmla="*/ 7 w 14"/>
                <a:gd name="T29" fmla="*/ 18 h 19"/>
                <a:gd name="T30" fmla="*/ 9 w 14"/>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9">
                  <a:moveTo>
                    <a:pt x="9" y="15"/>
                  </a:moveTo>
                  <a:cubicBezTo>
                    <a:pt x="10" y="13"/>
                    <a:pt x="10" y="12"/>
                    <a:pt x="11" y="11"/>
                  </a:cubicBezTo>
                  <a:cubicBezTo>
                    <a:pt x="12" y="11"/>
                    <a:pt x="14" y="8"/>
                    <a:pt x="13" y="8"/>
                  </a:cubicBezTo>
                  <a:cubicBezTo>
                    <a:pt x="13" y="8"/>
                    <a:pt x="11" y="7"/>
                    <a:pt x="12" y="6"/>
                  </a:cubicBezTo>
                  <a:cubicBezTo>
                    <a:pt x="13" y="5"/>
                    <a:pt x="13" y="4"/>
                    <a:pt x="13" y="3"/>
                  </a:cubicBezTo>
                  <a:cubicBezTo>
                    <a:pt x="13" y="2"/>
                    <a:pt x="11" y="0"/>
                    <a:pt x="11" y="2"/>
                  </a:cubicBezTo>
                  <a:cubicBezTo>
                    <a:pt x="11" y="4"/>
                    <a:pt x="10" y="6"/>
                    <a:pt x="9" y="6"/>
                  </a:cubicBezTo>
                  <a:cubicBezTo>
                    <a:pt x="8" y="6"/>
                    <a:pt x="6" y="6"/>
                    <a:pt x="8" y="7"/>
                  </a:cubicBezTo>
                  <a:cubicBezTo>
                    <a:pt x="11" y="8"/>
                    <a:pt x="8" y="9"/>
                    <a:pt x="7" y="9"/>
                  </a:cubicBezTo>
                  <a:cubicBezTo>
                    <a:pt x="7" y="8"/>
                    <a:pt x="6" y="6"/>
                    <a:pt x="5" y="7"/>
                  </a:cubicBezTo>
                  <a:cubicBezTo>
                    <a:pt x="4" y="8"/>
                    <a:pt x="2" y="11"/>
                    <a:pt x="3" y="11"/>
                  </a:cubicBezTo>
                  <a:cubicBezTo>
                    <a:pt x="3" y="12"/>
                    <a:pt x="3" y="15"/>
                    <a:pt x="3" y="15"/>
                  </a:cubicBezTo>
                  <a:cubicBezTo>
                    <a:pt x="3" y="15"/>
                    <a:pt x="0" y="17"/>
                    <a:pt x="2" y="17"/>
                  </a:cubicBezTo>
                  <a:cubicBezTo>
                    <a:pt x="4" y="17"/>
                    <a:pt x="5" y="17"/>
                    <a:pt x="6" y="18"/>
                  </a:cubicBezTo>
                  <a:cubicBezTo>
                    <a:pt x="6" y="18"/>
                    <a:pt x="7" y="19"/>
                    <a:pt x="7" y="18"/>
                  </a:cubicBezTo>
                  <a:cubicBezTo>
                    <a:pt x="7" y="17"/>
                    <a:pt x="9" y="17"/>
                    <a:pt x="9" y="15"/>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9" name="Freeform 9"/>
            <p:cNvSpPr>
              <a:spLocks/>
            </p:cNvSpPr>
            <p:nvPr/>
          </p:nvSpPr>
          <p:spPr bwMode="auto">
            <a:xfrm>
              <a:off x="3286066" y="3444487"/>
              <a:ext cx="12620" cy="8031"/>
            </a:xfrm>
            <a:custGeom>
              <a:avLst/>
              <a:gdLst>
                <a:gd name="T0" fmla="*/ 3 w 3"/>
                <a:gd name="T1" fmla="*/ 0 h 2"/>
                <a:gd name="T2" fmla="*/ 2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2" y="1"/>
                  </a:cubicBezTo>
                  <a:cubicBezTo>
                    <a:pt x="3" y="2"/>
                    <a:pt x="3" y="1"/>
                    <a:pt x="3" y="0"/>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0" name="Freeform 10"/>
            <p:cNvSpPr>
              <a:spLocks/>
            </p:cNvSpPr>
            <p:nvPr/>
          </p:nvSpPr>
          <p:spPr bwMode="auto">
            <a:xfrm>
              <a:off x="2928130" y="3430721"/>
              <a:ext cx="432507" cy="560997"/>
            </a:xfrm>
            <a:custGeom>
              <a:avLst/>
              <a:gdLst>
                <a:gd name="T0" fmla="*/ 90 w 98"/>
                <a:gd name="T1" fmla="*/ 76 h 127"/>
                <a:gd name="T2" fmla="*/ 94 w 98"/>
                <a:gd name="T3" fmla="*/ 68 h 127"/>
                <a:gd name="T4" fmla="*/ 88 w 98"/>
                <a:gd name="T5" fmla="*/ 64 h 127"/>
                <a:gd name="T6" fmla="*/ 80 w 98"/>
                <a:gd name="T7" fmla="*/ 44 h 127"/>
                <a:gd name="T8" fmla="*/ 87 w 98"/>
                <a:gd name="T9" fmla="*/ 32 h 127"/>
                <a:gd name="T10" fmla="*/ 93 w 98"/>
                <a:gd name="T11" fmla="*/ 33 h 127"/>
                <a:gd name="T12" fmla="*/ 93 w 98"/>
                <a:gd name="T13" fmla="*/ 27 h 127"/>
                <a:gd name="T14" fmla="*/ 85 w 98"/>
                <a:gd name="T15" fmla="*/ 28 h 127"/>
                <a:gd name="T16" fmla="*/ 77 w 98"/>
                <a:gd name="T17" fmla="*/ 29 h 127"/>
                <a:gd name="T18" fmla="*/ 81 w 98"/>
                <a:gd name="T19" fmla="*/ 26 h 127"/>
                <a:gd name="T20" fmla="*/ 89 w 98"/>
                <a:gd name="T21" fmla="*/ 18 h 127"/>
                <a:gd name="T22" fmla="*/ 95 w 98"/>
                <a:gd name="T23" fmla="*/ 16 h 127"/>
                <a:gd name="T24" fmla="*/ 98 w 98"/>
                <a:gd name="T25" fmla="*/ 9 h 127"/>
                <a:gd name="T26" fmla="*/ 91 w 98"/>
                <a:gd name="T27" fmla="*/ 12 h 127"/>
                <a:gd name="T28" fmla="*/ 88 w 98"/>
                <a:gd name="T29" fmla="*/ 7 h 127"/>
                <a:gd name="T30" fmla="*/ 84 w 98"/>
                <a:gd name="T31" fmla="*/ 7 h 127"/>
                <a:gd name="T32" fmla="*/ 79 w 98"/>
                <a:gd name="T33" fmla="*/ 7 h 127"/>
                <a:gd name="T34" fmla="*/ 80 w 98"/>
                <a:gd name="T35" fmla="*/ 12 h 127"/>
                <a:gd name="T36" fmla="*/ 81 w 98"/>
                <a:gd name="T37" fmla="*/ 16 h 127"/>
                <a:gd name="T38" fmla="*/ 76 w 98"/>
                <a:gd name="T39" fmla="*/ 16 h 127"/>
                <a:gd name="T40" fmla="*/ 74 w 98"/>
                <a:gd name="T41" fmla="*/ 24 h 127"/>
                <a:gd name="T42" fmla="*/ 85 w 98"/>
                <a:gd name="T43" fmla="*/ 23 h 127"/>
                <a:gd name="T44" fmla="*/ 70 w 98"/>
                <a:gd name="T45" fmla="*/ 28 h 127"/>
                <a:gd name="T46" fmla="*/ 69 w 98"/>
                <a:gd name="T47" fmla="*/ 18 h 127"/>
                <a:gd name="T48" fmla="*/ 69 w 98"/>
                <a:gd name="T49" fmla="*/ 13 h 127"/>
                <a:gd name="T50" fmla="*/ 68 w 98"/>
                <a:gd name="T51" fmla="*/ 8 h 127"/>
                <a:gd name="T52" fmla="*/ 76 w 98"/>
                <a:gd name="T53" fmla="*/ 5 h 127"/>
                <a:gd name="T54" fmla="*/ 75 w 98"/>
                <a:gd name="T55" fmla="*/ 1 h 127"/>
                <a:gd name="T56" fmla="*/ 68 w 98"/>
                <a:gd name="T57" fmla="*/ 2 h 127"/>
                <a:gd name="T58" fmla="*/ 61 w 98"/>
                <a:gd name="T59" fmla="*/ 11 h 127"/>
                <a:gd name="T60" fmla="*/ 58 w 98"/>
                <a:gd name="T61" fmla="*/ 16 h 127"/>
                <a:gd name="T62" fmla="*/ 53 w 98"/>
                <a:gd name="T63" fmla="*/ 19 h 127"/>
                <a:gd name="T64" fmla="*/ 48 w 98"/>
                <a:gd name="T65" fmla="*/ 27 h 127"/>
                <a:gd name="T66" fmla="*/ 41 w 98"/>
                <a:gd name="T67" fmla="*/ 36 h 127"/>
                <a:gd name="T68" fmla="*/ 35 w 98"/>
                <a:gd name="T69" fmla="*/ 42 h 127"/>
                <a:gd name="T70" fmla="*/ 34 w 98"/>
                <a:gd name="T71" fmla="*/ 47 h 127"/>
                <a:gd name="T72" fmla="*/ 29 w 98"/>
                <a:gd name="T73" fmla="*/ 50 h 127"/>
                <a:gd name="T74" fmla="*/ 24 w 98"/>
                <a:gd name="T75" fmla="*/ 57 h 127"/>
                <a:gd name="T76" fmla="*/ 19 w 98"/>
                <a:gd name="T77" fmla="*/ 64 h 127"/>
                <a:gd name="T78" fmla="*/ 14 w 98"/>
                <a:gd name="T79" fmla="*/ 70 h 127"/>
                <a:gd name="T80" fmla="*/ 9 w 98"/>
                <a:gd name="T81" fmla="*/ 77 h 127"/>
                <a:gd name="T82" fmla="*/ 5 w 98"/>
                <a:gd name="T83" fmla="*/ 87 h 127"/>
                <a:gd name="T84" fmla="*/ 2 w 98"/>
                <a:gd name="T85" fmla="*/ 91 h 127"/>
                <a:gd name="T86" fmla="*/ 1 w 98"/>
                <a:gd name="T87" fmla="*/ 99 h 127"/>
                <a:gd name="T88" fmla="*/ 6 w 98"/>
                <a:gd name="T89" fmla="*/ 100 h 127"/>
                <a:gd name="T90" fmla="*/ 7 w 98"/>
                <a:gd name="T91" fmla="*/ 105 h 127"/>
                <a:gd name="T92" fmla="*/ 9 w 98"/>
                <a:gd name="T93" fmla="*/ 108 h 127"/>
                <a:gd name="T94" fmla="*/ 10 w 98"/>
                <a:gd name="T95" fmla="*/ 113 h 127"/>
                <a:gd name="T96" fmla="*/ 13 w 98"/>
                <a:gd name="T97" fmla="*/ 117 h 127"/>
                <a:gd name="T98" fmla="*/ 16 w 98"/>
                <a:gd name="T99" fmla="*/ 123 h 127"/>
                <a:gd name="T100" fmla="*/ 21 w 98"/>
                <a:gd name="T101" fmla="*/ 126 h 127"/>
                <a:gd name="T102" fmla="*/ 30 w 98"/>
                <a:gd name="T103" fmla="*/ 116 h 127"/>
                <a:gd name="T104" fmla="*/ 34 w 98"/>
                <a:gd name="T105" fmla="*/ 109 h 127"/>
                <a:gd name="T106" fmla="*/ 44 w 98"/>
                <a:gd name="T107" fmla="*/ 104 h 127"/>
                <a:gd name="T108" fmla="*/ 45 w 98"/>
                <a:gd name="T109" fmla="*/ 97 h 127"/>
                <a:gd name="T110" fmla="*/ 54 w 98"/>
                <a:gd name="T111" fmla="*/ 89 h 127"/>
                <a:gd name="T112" fmla="*/ 59 w 98"/>
                <a:gd name="T113" fmla="*/ 86 h 127"/>
                <a:gd name="T114" fmla="*/ 61 w 98"/>
                <a:gd name="T115" fmla="*/ 81 h 127"/>
                <a:gd name="T116" fmla="*/ 66 w 98"/>
                <a:gd name="T117" fmla="*/ 85 h 127"/>
                <a:gd name="T118" fmla="*/ 71 w 98"/>
                <a:gd name="T119" fmla="*/ 83 h 127"/>
                <a:gd name="T120" fmla="*/ 77 w 98"/>
                <a:gd name="T121" fmla="*/ 8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127">
                  <a:moveTo>
                    <a:pt x="81" y="85"/>
                  </a:moveTo>
                  <a:cubicBezTo>
                    <a:pt x="83" y="83"/>
                    <a:pt x="89" y="77"/>
                    <a:pt x="90" y="76"/>
                  </a:cubicBezTo>
                  <a:cubicBezTo>
                    <a:pt x="90" y="75"/>
                    <a:pt x="92" y="72"/>
                    <a:pt x="93" y="71"/>
                  </a:cubicBezTo>
                  <a:cubicBezTo>
                    <a:pt x="94" y="70"/>
                    <a:pt x="94" y="68"/>
                    <a:pt x="94" y="68"/>
                  </a:cubicBezTo>
                  <a:cubicBezTo>
                    <a:pt x="92" y="67"/>
                    <a:pt x="92" y="66"/>
                    <a:pt x="91" y="67"/>
                  </a:cubicBezTo>
                  <a:cubicBezTo>
                    <a:pt x="89" y="67"/>
                    <a:pt x="88" y="66"/>
                    <a:pt x="88" y="64"/>
                  </a:cubicBezTo>
                  <a:cubicBezTo>
                    <a:pt x="88" y="62"/>
                    <a:pt x="88" y="55"/>
                    <a:pt x="87" y="53"/>
                  </a:cubicBezTo>
                  <a:cubicBezTo>
                    <a:pt x="85" y="51"/>
                    <a:pt x="80" y="46"/>
                    <a:pt x="80" y="44"/>
                  </a:cubicBezTo>
                  <a:cubicBezTo>
                    <a:pt x="80" y="42"/>
                    <a:pt x="83" y="36"/>
                    <a:pt x="84" y="35"/>
                  </a:cubicBezTo>
                  <a:cubicBezTo>
                    <a:pt x="85" y="34"/>
                    <a:pt x="86" y="32"/>
                    <a:pt x="87" y="32"/>
                  </a:cubicBezTo>
                  <a:cubicBezTo>
                    <a:pt x="88" y="32"/>
                    <a:pt x="85" y="36"/>
                    <a:pt x="87" y="36"/>
                  </a:cubicBezTo>
                  <a:cubicBezTo>
                    <a:pt x="88" y="36"/>
                    <a:pt x="92" y="34"/>
                    <a:pt x="93" y="33"/>
                  </a:cubicBezTo>
                  <a:cubicBezTo>
                    <a:pt x="94" y="32"/>
                    <a:pt x="96" y="29"/>
                    <a:pt x="96" y="27"/>
                  </a:cubicBezTo>
                  <a:cubicBezTo>
                    <a:pt x="96" y="25"/>
                    <a:pt x="94" y="26"/>
                    <a:pt x="93" y="27"/>
                  </a:cubicBezTo>
                  <a:cubicBezTo>
                    <a:pt x="92" y="29"/>
                    <a:pt x="89" y="30"/>
                    <a:pt x="88" y="29"/>
                  </a:cubicBezTo>
                  <a:cubicBezTo>
                    <a:pt x="88" y="28"/>
                    <a:pt x="85" y="27"/>
                    <a:pt x="85" y="28"/>
                  </a:cubicBezTo>
                  <a:cubicBezTo>
                    <a:pt x="84" y="29"/>
                    <a:pt x="81" y="31"/>
                    <a:pt x="80" y="30"/>
                  </a:cubicBezTo>
                  <a:cubicBezTo>
                    <a:pt x="79" y="29"/>
                    <a:pt x="78" y="29"/>
                    <a:pt x="77" y="29"/>
                  </a:cubicBezTo>
                  <a:cubicBezTo>
                    <a:pt x="76" y="29"/>
                    <a:pt x="72" y="31"/>
                    <a:pt x="73" y="29"/>
                  </a:cubicBezTo>
                  <a:cubicBezTo>
                    <a:pt x="75" y="28"/>
                    <a:pt x="78" y="26"/>
                    <a:pt x="81" y="26"/>
                  </a:cubicBezTo>
                  <a:cubicBezTo>
                    <a:pt x="83" y="26"/>
                    <a:pt x="92" y="24"/>
                    <a:pt x="91" y="22"/>
                  </a:cubicBezTo>
                  <a:cubicBezTo>
                    <a:pt x="90" y="21"/>
                    <a:pt x="88" y="19"/>
                    <a:pt x="89" y="18"/>
                  </a:cubicBezTo>
                  <a:cubicBezTo>
                    <a:pt x="91" y="17"/>
                    <a:pt x="91" y="20"/>
                    <a:pt x="93" y="19"/>
                  </a:cubicBezTo>
                  <a:cubicBezTo>
                    <a:pt x="94" y="18"/>
                    <a:pt x="95" y="17"/>
                    <a:pt x="95" y="16"/>
                  </a:cubicBezTo>
                  <a:cubicBezTo>
                    <a:pt x="95" y="14"/>
                    <a:pt x="96" y="14"/>
                    <a:pt x="97" y="13"/>
                  </a:cubicBezTo>
                  <a:cubicBezTo>
                    <a:pt x="97" y="11"/>
                    <a:pt x="98" y="10"/>
                    <a:pt x="98" y="9"/>
                  </a:cubicBezTo>
                  <a:cubicBezTo>
                    <a:pt x="97" y="8"/>
                    <a:pt x="94" y="11"/>
                    <a:pt x="93" y="12"/>
                  </a:cubicBezTo>
                  <a:cubicBezTo>
                    <a:pt x="93" y="13"/>
                    <a:pt x="92" y="13"/>
                    <a:pt x="91" y="12"/>
                  </a:cubicBezTo>
                  <a:cubicBezTo>
                    <a:pt x="89" y="11"/>
                    <a:pt x="93" y="8"/>
                    <a:pt x="91" y="8"/>
                  </a:cubicBezTo>
                  <a:cubicBezTo>
                    <a:pt x="90" y="8"/>
                    <a:pt x="88" y="6"/>
                    <a:pt x="88" y="7"/>
                  </a:cubicBezTo>
                  <a:cubicBezTo>
                    <a:pt x="88" y="8"/>
                    <a:pt x="84" y="11"/>
                    <a:pt x="84" y="10"/>
                  </a:cubicBezTo>
                  <a:cubicBezTo>
                    <a:pt x="84" y="10"/>
                    <a:pt x="84" y="7"/>
                    <a:pt x="84" y="7"/>
                  </a:cubicBezTo>
                  <a:cubicBezTo>
                    <a:pt x="84" y="6"/>
                    <a:pt x="82" y="5"/>
                    <a:pt x="82" y="7"/>
                  </a:cubicBezTo>
                  <a:cubicBezTo>
                    <a:pt x="82" y="9"/>
                    <a:pt x="79" y="5"/>
                    <a:pt x="79" y="7"/>
                  </a:cubicBezTo>
                  <a:cubicBezTo>
                    <a:pt x="78" y="8"/>
                    <a:pt x="75" y="10"/>
                    <a:pt x="76" y="11"/>
                  </a:cubicBezTo>
                  <a:cubicBezTo>
                    <a:pt x="77" y="11"/>
                    <a:pt x="79" y="13"/>
                    <a:pt x="80" y="12"/>
                  </a:cubicBezTo>
                  <a:cubicBezTo>
                    <a:pt x="81" y="11"/>
                    <a:pt x="81" y="11"/>
                    <a:pt x="81" y="13"/>
                  </a:cubicBezTo>
                  <a:cubicBezTo>
                    <a:pt x="81" y="15"/>
                    <a:pt x="83" y="16"/>
                    <a:pt x="81" y="16"/>
                  </a:cubicBezTo>
                  <a:cubicBezTo>
                    <a:pt x="79" y="16"/>
                    <a:pt x="78" y="20"/>
                    <a:pt x="77" y="19"/>
                  </a:cubicBezTo>
                  <a:cubicBezTo>
                    <a:pt x="76" y="18"/>
                    <a:pt x="77" y="14"/>
                    <a:pt x="76" y="16"/>
                  </a:cubicBezTo>
                  <a:cubicBezTo>
                    <a:pt x="75" y="17"/>
                    <a:pt x="72" y="18"/>
                    <a:pt x="72" y="20"/>
                  </a:cubicBezTo>
                  <a:cubicBezTo>
                    <a:pt x="72" y="21"/>
                    <a:pt x="71" y="25"/>
                    <a:pt x="74" y="24"/>
                  </a:cubicBezTo>
                  <a:cubicBezTo>
                    <a:pt x="76" y="23"/>
                    <a:pt x="80" y="20"/>
                    <a:pt x="82" y="21"/>
                  </a:cubicBezTo>
                  <a:cubicBezTo>
                    <a:pt x="83" y="22"/>
                    <a:pt x="86" y="22"/>
                    <a:pt x="85" y="23"/>
                  </a:cubicBezTo>
                  <a:cubicBezTo>
                    <a:pt x="84" y="23"/>
                    <a:pt x="77" y="24"/>
                    <a:pt x="75" y="25"/>
                  </a:cubicBezTo>
                  <a:cubicBezTo>
                    <a:pt x="73" y="27"/>
                    <a:pt x="70" y="29"/>
                    <a:pt x="70" y="28"/>
                  </a:cubicBezTo>
                  <a:cubicBezTo>
                    <a:pt x="70" y="26"/>
                    <a:pt x="71" y="21"/>
                    <a:pt x="70" y="21"/>
                  </a:cubicBezTo>
                  <a:cubicBezTo>
                    <a:pt x="69" y="20"/>
                    <a:pt x="68" y="19"/>
                    <a:pt x="69" y="18"/>
                  </a:cubicBezTo>
                  <a:cubicBezTo>
                    <a:pt x="71" y="17"/>
                    <a:pt x="76" y="13"/>
                    <a:pt x="74" y="12"/>
                  </a:cubicBezTo>
                  <a:cubicBezTo>
                    <a:pt x="73" y="12"/>
                    <a:pt x="69" y="12"/>
                    <a:pt x="69" y="13"/>
                  </a:cubicBezTo>
                  <a:cubicBezTo>
                    <a:pt x="68" y="14"/>
                    <a:pt x="65" y="18"/>
                    <a:pt x="65" y="16"/>
                  </a:cubicBezTo>
                  <a:cubicBezTo>
                    <a:pt x="65" y="14"/>
                    <a:pt x="67" y="8"/>
                    <a:pt x="68" y="8"/>
                  </a:cubicBezTo>
                  <a:cubicBezTo>
                    <a:pt x="70" y="8"/>
                    <a:pt x="75" y="12"/>
                    <a:pt x="73" y="10"/>
                  </a:cubicBezTo>
                  <a:cubicBezTo>
                    <a:pt x="72" y="7"/>
                    <a:pt x="75" y="6"/>
                    <a:pt x="76" y="5"/>
                  </a:cubicBezTo>
                  <a:cubicBezTo>
                    <a:pt x="76" y="4"/>
                    <a:pt x="82" y="3"/>
                    <a:pt x="80" y="2"/>
                  </a:cubicBezTo>
                  <a:cubicBezTo>
                    <a:pt x="79" y="0"/>
                    <a:pt x="77" y="0"/>
                    <a:pt x="75" y="1"/>
                  </a:cubicBezTo>
                  <a:cubicBezTo>
                    <a:pt x="74" y="1"/>
                    <a:pt x="70" y="6"/>
                    <a:pt x="70" y="5"/>
                  </a:cubicBezTo>
                  <a:cubicBezTo>
                    <a:pt x="70" y="4"/>
                    <a:pt x="69" y="0"/>
                    <a:pt x="68" y="2"/>
                  </a:cubicBezTo>
                  <a:cubicBezTo>
                    <a:pt x="66" y="5"/>
                    <a:pt x="63" y="8"/>
                    <a:pt x="62" y="9"/>
                  </a:cubicBezTo>
                  <a:cubicBezTo>
                    <a:pt x="61" y="9"/>
                    <a:pt x="59" y="10"/>
                    <a:pt x="61" y="11"/>
                  </a:cubicBezTo>
                  <a:cubicBezTo>
                    <a:pt x="63" y="12"/>
                    <a:pt x="63" y="13"/>
                    <a:pt x="62" y="13"/>
                  </a:cubicBezTo>
                  <a:cubicBezTo>
                    <a:pt x="61" y="13"/>
                    <a:pt x="59" y="16"/>
                    <a:pt x="58" y="16"/>
                  </a:cubicBezTo>
                  <a:cubicBezTo>
                    <a:pt x="57" y="15"/>
                    <a:pt x="55" y="12"/>
                    <a:pt x="54" y="13"/>
                  </a:cubicBezTo>
                  <a:cubicBezTo>
                    <a:pt x="56" y="16"/>
                    <a:pt x="54" y="18"/>
                    <a:pt x="53" y="19"/>
                  </a:cubicBezTo>
                  <a:cubicBezTo>
                    <a:pt x="52" y="20"/>
                    <a:pt x="52" y="22"/>
                    <a:pt x="52" y="23"/>
                  </a:cubicBezTo>
                  <a:cubicBezTo>
                    <a:pt x="52" y="23"/>
                    <a:pt x="50" y="27"/>
                    <a:pt x="48" y="27"/>
                  </a:cubicBezTo>
                  <a:cubicBezTo>
                    <a:pt x="47" y="27"/>
                    <a:pt x="44" y="31"/>
                    <a:pt x="44" y="31"/>
                  </a:cubicBezTo>
                  <a:cubicBezTo>
                    <a:pt x="43" y="32"/>
                    <a:pt x="42" y="36"/>
                    <a:pt x="41" y="36"/>
                  </a:cubicBezTo>
                  <a:cubicBezTo>
                    <a:pt x="40" y="35"/>
                    <a:pt x="39" y="41"/>
                    <a:pt x="35" y="39"/>
                  </a:cubicBezTo>
                  <a:cubicBezTo>
                    <a:pt x="35" y="39"/>
                    <a:pt x="35" y="41"/>
                    <a:pt x="35" y="42"/>
                  </a:cubicBezTo>
                  <a:cubicBezTo>
                    <a:pt x="35" y="43"/>
                    <a:pt x="33" y="45"/>
                    <a:pt x="33" y="45"/>
                  </a:cubicBezTo>
                  <a:cubicBezTo>
                    <a:pt x="32" y="46"/>
                    <a:pt x="34" y="47"/>
                    <a:pt x="34" y="47"/>
                  </a:cubicBezTo>
                  <a:cubicBezTo>
                    <a:pt x="35" y="48"/>
                    <a:pt x="32" y="49"/>
                    <a:pt x="32" y="50"/>
                  </a:cubicBezTo>
                  <a:cubicBezTo>
                    <a:pt x="33" y="51"/>
                    <a:pt x="30" y="50"/>
                    <a:pt x="29" y="50"/>
                  </a:cubicBezTo>
                  <a:cubicBezTo>
                    <a:pt x="28" y="50"/>
                    <a:pt x="28" y="52"/>
                    <a:pt x="28" y="53"/>
                  </a:cubicBezTo>
                  <a:cubicBezTo>
                    <a:pt x="28" y="54"/>
                    <a:pt x="25" y="57"/>
                    <a:pt x="24" y="57"/>
                  </a:cubicBezTo>
                  <a:cubicBezTo>
                    <a:pt x="23" y="57"/>
                    <a:pt x="22" y="58"/>
                    <a:pt x="22" y="60"/>
                  </a:cubicBezTo>
                  <a:cubicBezTo>
                    <a:pt x="22" y="61"/>
                    <a:pt x="20" y="63"/>
                    <a:pt x="19" y="64"/>
                  </a:cubicBezTo>
                  <a:cubicBezTo>
                    <a:pt x="19" y="65"/>
                    <a:pt x="17" y="66"/>
                    <a:pt x="17" y="66"/>
                  </a:cubicBezTo>
                  <a:cubicBezTo>
                    <a:pt x="16" y="67"/>
                    <a:pt x="14" y="69"/>
                    <a:pt x="14" y="70"/>
                  </a:cubicBezTo>
                  <a:cubicBezTo>
                    <a:pt x="14" y="70"/>
                    <a:pt x="11" y="73"/>
                    <a:pt x="10" y="74"/>
                  </a:cubicBezTo>
                  <a:cubicBezTo>
                    <a:pt x="9" y="74"/>
                    <a:pt x="10" y="77"/>
                    <a:pt x="9" y="77"/>
                  </a:cubicBezTo>
                  <a:cubicBezTo>
                    <a:pt x="8" y="78"/>
                    <a:pt x="9" y="80"/>
                    <a:pt x="10" y="81"/>
                  </a:cubicBezTo>
                  <a:cubicBezTo>
                    <a:pt x="10" y="81"/>
                    <a:pt x="6" y="86"/>
                    <a:pt x="5" y="87"/>
                  </a:cubicBezTo>
                  <a:cubicBezTo>
                    <a:pt x="5" y="88"/>
                    <a:pt x="2" y="89"/>
                    <a:pt x="1" y="89"/>
                  </a:cubicBezTo>
                  <a:cubicBezTo>
                    <a:pt x="1" y="90"/>
                    <a:pt x="2" y="91"/>
                    <a:pt x="2" y="91"/>
                  </a:cubicBezTo>
                  <a:cubicBezTo>
                    <a:pt x="2" y="91"/>
                    <a:pt x="1" y="96"/>
                    <a:pt x="0" y="97"/>
                  </a:cubicBezTo>
                  <a:cubicBezTo>
                    <a:pt x="0" y="97"/>
                    <a:pt x="0" y="99"/>
                    <a:pt x="1" y="99"/>
                  </a:cubicBezTo>
                  <a:cubicBezTo>
                    <a:pt x="1" y="99"/>
                    <a:pt x="3" y="101"/>
                    <a:pt x="4" y="101"/>
                  </a:cubicBezTo>
                  <a:cubicBezTo>
                    <a:pt x="4" y="100"/>
                    <a:pt x="5" y="99"/>
                    <a:pt x="6" y="100"/>
                  </a:cubicBezTo>
                  <a:cubicBezTo>
                    <a:pt x="7" y="101"/>
                    <a:pt x="8" y="102"/>
                    <a:pt x="7" y="103"/>
                  </a:cubicBezTo>
                  <a:cubicBezTo>
                    <a:pt x="7" y="103"/>
                    <a:pt x="7" y="104"/>
                    <a:pt x="7" y="105"/>
                  </a:cubicBezTo>
                  <a:cubicBezTo>
                    <a:pt x="7" y="106"/>
                    <a:pt x="6" y="107"/>
                    <a:pt x="7" y="107"/>
                  </a:cubicBezTo>
                  <a:cubicBezTo>
                    <a:pt x="8" y="107"/>
                    <a:pt x="10" y="108"/>
                    <a:pt x="9" y="108"/>
                  </a:cubicBezTo>
                  <a:cubicBezTo>
                    <a:pt x="9" y="109"/>
                    <a:pt x="7" y="110"/>
                    <a:pt x="8" y="111"/>
                  </a:cubicBezTo>
                  <a:cubicBezTo>
                    <a:pt x="9" y="112"/>
                    <a:pt x="9" y="113"/>
                    <a:pt x="10" y="113"/>
                  </a:cubicBezTo>
                  <a:cubicBezTo>
                    <a:pt x="12" y="113"/>
                    <a:pt x="13" y="112"/>
                    <a:pt x="13" y="113"/>
                  </a:cubicBezTo>
                  <a:cubicBezTo>
                    <a:pt x="13" y="114"/>
                    <a:pt x="12" y="116"/>
                    <a:pt x="13" y="117"/>
                  </a:cubicBezTo>
                  <a:cubicBezTo>
                    <a:pt x="14" y="117"/>
                    <a:pt x="18" y="119"/>
                    <a:pt x="17" y="120"/>
                  </a:cubicBezTo>
                  <a:cubicBezTo>
                    <a:pt x="17" y="120"/>
                    <a:pt x="14" y="123"/>
                    <a:pt x="16" y="123"/>
                  </a:cubicBezTo>
                  <a:cubicBezTo>
                    <a:pt x="18" y="123"/>
                    <a:pt x="19" y="124"/>
                    <a:pt x="19" y="125"/>
                  </a:cubicBezTo>
                  <a:cubicBezTo>
                    <a:pt x="19" y="125"/>
                    <a:pt x="20" y="127"/>
                    <a:pt x="21" y="126"/>
                  </a:cubicBezTo>
                  <a:cubicBezTo>
                    <a:pt x="22" y="126"/>
                    <a:pt x="26" y="122"/>
                    <a:pt x="27" y="121"/>
                  </a:cubicBezTo>
                  <a:cubicBezTo>
                    <a:pt x="27" y="121"/>
                    <a:pt x="31" y="117"/>
                    <a:pt x="30" y="116"/>
                  </a:cubicBezTo>
                  <a:cubicBezTo>
                    <a:pt x="30" y="116"/>
                    <a:pt x="27" y="115"/>
                    <a:pt x="28" y="115"/>
                  </a:cubicBezTo>
                  <a:cubicBezTo>
                    <a:pt x="29" y="114"/>
                    <a:pt x="33" y="110"/>
                    <a:pt x="34" y="109"/>
                  </a:cubicBezTo>
                  <a:cubicBezTo>
                    <a:pt x="35" y="109"/>
                    <a:pt x="39" y="106"/>
                    <a:pt x="40" y="106"/>
                  </a:cubicBezTo>
                  <a:cubicBezTo>
                    <a:pt x="41" y="106"/>
                    <a:pt x="43" y="105"/>
                    <a:pt x="44" y="104"/>
                  </a:cubicBezTo>
                  <a:cubicBezTo>
                    <a:pt x="44" y="104"/>
                    <a:pt x="46" y="102"/>
                    <a:pt x="46" y="101"/>
                  </a:cubicBezTo>
                  <a:cubicBezTo>
                    <a:pt x="45" y="100"/>
                    <a:pt x="44" y="97"/>
                    <a:pt x="45" y="97"/>
                  </a:cubicBezTo>
                  <a:cubicBezTo>
                    <a:pt x="46" y="96"/>
                    <a:pt x="47" y="93"/>
                    <a:pt x="48" y="93"/>
                  </a:cubicBezTo>
                  <a:cubicBezTo>
                    <a:pt x="48" y="93"/>
                    <a:pt x="53" y="90"/>
                    <a:pt x="54" y="89"/>
                  </a:cubicBezTo>
                  <a:cubicBezTo>
                    <a:pt x="55" y="89"/>
                    <a:pt x="56" y="89"/>
                    <a:pt x="56" y="88"/>
                  </a:cubicBezTo>
                  <a:cubicBezTo>
                    <a:pt x="57" y="87"/>
                    <a:pt x="59" y="86"/>
                    <a:pt x="59" y="86"/>
                  </a:cubicBezTo>
                  <a:cubicBezTo>
                    <a:pt x="60" y="86"/>
                    <a:pt x="60" y="85"/>
                    <a:pt x="60" y="84"/>
                  </a:cubicBezTo>
                  <a:cubicBezTo>
                    <a:pt x="60" y="84"/>
                    <a:pt x="60" y="81"/>
                    <a:pt x="61" y="81"/>
                  </a:cubicBezTo>
                  <a:cubicBezTo>
                    <a:pt x="62" y="81"/>
                    <a:pt x="64" y="84"/>
                    <a:pt x="64" y="85"/>
                  </a:cubicBezTo>
                  <a:cubicBezTo>
                    <a:pt x="64" y="86"/>
                    <a:pt x="65" y="86"/>
                    <a:pt x="66" y="85"/>
                  </a:cubicBezTo>
                  <a:cubicBezTo>
                    <a:pt x="66" y="84"/>
                    <a:pt x="67" y="82"/>
                    <a:pt x="68" y="83"/>
                  </a:cubicBezTo>
                  <a:cubicBezTo>
                    <a:pt x="68" y="83"/>
                    <a:pt x="70" y="83"/>
                    <a:pt x="71" y="83"/>
                  </a:cubicBezTo>
                  <a:cubicBezTo>
                    <a:pt x="72" y="82"/>
                    <a:pt x="73" y="81"/>
                    <a:pt x="73" y="82"/>
                  </a:cubicBezTo>
                  <a:cubicBezTo>
                    <a:pt x="74" y="82"/>
                    <a:pt x="76" y="84"/>
                    <a:pt x="77" y="84"/>
                  </a:cubicBezTo>
                  <a:cubicBezTo>
                    <a:pt x="78" y="84"/>
                    <a:pt x="79" y="83"/>
                    <a:pt x="81" y="85"/>
                  </a:cubicBezTo>
                  <a:close/>
                </a:path>
              </a:pathLst>
            </a:custGeom>
            <a:solidFill>
              <a:schemeClr val="bg2">
                <a:lumMod val="75000"/>
              </a:schemeClr>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1" name="Freeform 11"/>
            <p:cNvSpPr>
              <a:spLocks/>
            </p:cNvSpPr>
            <p:nvPr/>
          </p:nvSpPr>
          <p:spPr bwMode="auto">
            <a:xfrm>
              <a:off x="3502894" y="3416954"/>
              <a:ext cx="26386" cy="27534"/>
            </a:xfrm>
            <a:custGeom>
              <a:avLst/>
              <a:gdLst>
                <a:gd name="T0" fmla="*/ 0 w 6"/>
                <a:gd name="T1" fmla="*/ 5 h 6"/>
                <a:gd name="T2" fmla="*/ 6 w 6"/>
                <a:gd name="T3" fmla="*/ 1 h 6"/>
                <a:gd name="T4" fmla="*/ 3 w 6"/>
                <a:gd name="T5" fmla="*/ 1 h 6"/>
                <a:gd name="T6" fmla="*/ 0 w 6"/>
                <a:gd name="T7" fmla="*/ 5 h 6"/>
              </a:gdLst>
              <a:ahLst/>
              <a:cxnLst>
                <a:cxn ang="0">
                  <a:pos x="T0" y="T1"/>
                </a:cxn>
                <a:cxn ang="0">
                  <a:pos x="T2" y="T3"/>
                </a:cxn>
                <a:cxn ang="0">
                  <a:pos x="T4" y="T5"/>
                </a:cxn>
                <a:cxn ang="0">
                  <a:pos x="T6" y="T7"/>
                </a:cxn>
              </a:cxnLst>
              <a:rect l="0" t="0" r="r" b="b"/>
              <a:pathLst>
                <a:path w="6" h="6">
                  <a:moveTo>
                    <a:pt x="0" y="5"/>
                  </a:moveTo>
                  <a:cubicBezTo>
                    <a:pt x="1" y="6"/>
                    <a:pt x="6" y="2"/>
                    <a:pt x="6" y="1"/>
                  </a:cubicBezTo>
                  <a:cubicBezTo>
                    <a:pt x="6" y="0"/>
                    <a:pt x="4" y="0"/>
                    <a:pt x="3" y="1"/>
                  </a:cubicBezTo>
                  <a:cubicBezTo>
                    <a:pt x="3" y="1"/>
                    <a:pt x="0" y="4"/>
                    <a:pt x="0" y="5"/>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2" name="Freeform 12"/>
            <p:cNvSpPr>
              <a:spLocks/>
            </p:cNvSpPr>
            <p:nvPr/>
          </p:nvSpPr>
          <p:spPr bwMode="auto">
            <a:xfrm>
              <a:off x="3440943" y="3373359"/>
              <a:ext cx="464629" cy="331550"/>
            </a:xfrm>
            <a:custGeom>
              <a:avLst/>
              <a:gdLst>
                <a:gd name="T0" fmla="*/ 32 w 105"/>
                <a:gd name="T1" fmla="*/ 1 h 75"/>
                <a:gd name="T2" fmla="*/ 26 w 105"/>
                <a:gd name="T3" fmla="*/ 13 h 75"/>
                <a:gd name="T4" fmla="*/ 22 w 105"/>
                <a:gd name="T5" fmla="*/ 15 h 75"/>
                <a:gd name="T6" fmla="*/ 19 w 105"/>
                <a:gd name="T7" fmla="*/ 21 h 75"/>
                <a:gd name="T8" fmla="*/ 15 w 105"/>
                <a:gd name="T9" fmla="*/ 28 h 75"/>
                <a:gd name="T10" fmla="*/ 14 w 105"/>
                <a:gd name="T11" fmla="*/ 30 h 75"/>
                <a:gd name="T12" fmla="*/ 15 w 105"/>
                <a:gd name="T13" fmla="*/ 33 h 75"/>
                <a:gd name="T14" fmla="*/ 11 w 105"/>
                <a:gd name="T15" fmla="*/ 33 h 75"/>
                <a:gd name="T16" fmla="*/ 5 w 105"/>
                <a:gd name="T17" fmla="*/ 41 h 75"/>
                <a:gd name="T18" fmla="*/ 0 w 105"/>
                <a:gd name="T19" fmla="*/ 45 h 75"/>
                <a:gd name="T20" fmla="*/ 1 w 105"/>
                <a:gd name="T21" fmla="*/ 49 h 75"/>
                <a:gd name="T22" fmla="*/ 6 w 105"/>
                <a:gd name="T23" fmla="*/ 53 h 75"/>
                <a:gd name="T24" fmla="*/ 10 w 105"/>
                <a:gd name="T25" fmla="*/ 48 h 75"/>
                <a:gd name="T26" fmla="*/ 12 w 105"/>
                <a:gd name="T27" fmla="*/ 43 h 75"/>
                <a:gd name="T28" fmla="*/ 16 w 105"/>
                <a:gd name="T29" fmla="*/ 45 h 75"/>
                <a:gd name="T30" fmla="*/ 14 w 105"/>
                <a:gd name="T31" fmla="*/ 50 h 75"/>
                <a:gd name="T32" fmla="*/ 13 w 105"/>
                <a:gd name="T33" fmla="*/ 52 h 75"/>
                <a:gd name="T34" fmla="*/ 14 w 105"/>
                <a:gd name="T35" fmla="*/ 55 h 75"/>
                <a:gd name="T36" fmla="*/ 15 w 105"/>
                <a:gd name="T37" fmla="*/ 57 h 75"/>
                <a:gd name="T38" fmla="*/ 18 w 105"/>
                <a:gd name="T39" fmla="*/ 59 h 75"/>
                <a:gd name="T40" fmla="*/ 24 w 105"/>
                <a:gd name="T41" fmla="*/ 55 h 75"/>
                <a:gd name="T42" fmla="*/ 29 w 105"/>
                <a:gd name="T43" fmla="*/ 56 h 75"/>
                <a:gd name="T44" fmla="*/ 30 w 105"/>
                <a:gd name="T45" fmla="*/ 55 h 75"/>
                <a:gd name="T46" fmla="*/ 35 w 105"/>
                <a:gd name="T47" fmla="*/ 61 h 75"/>
                <a:gd name="T48" fmla="*/ 33 w 105"/>
                <a:gd name="T49" fmla="*/ 67 h 75"/>
                <a:gd name="T50" fmla="*/ 36 w 105"/>
                <a:gd name="T51" fmla="*/ 72 h 75"/>
                <a:gd name="T52" fmla="*/ 39 w 105"/>
                <a:gd name="T53" fmla="*/ 74 h 75"/>
                <a:gd name="T54" fmla="*/ 45 w 105"/>
                <a:gd name="T55" fmla="*/ 71 h 75"/>
                <a:gd name="T56" fmla="*/ 49 w 105"/>
                <a:gd name="T57" fmla="*/ 69 h 75"/>
                <a:gd name="T58" fmla="*/ 55 w 105"/>
                <a:gd name="T59" fmla="*/ 65 h 75"/>
                <a:gd name="T60" fmla="*/ 64 w 105"/>
                <a:gd name="T61" fmla="*/ 58 h 75"/>
                <a:gd name="T62" fmla="*/ 67 w 105"/>
                <a:gd name="T63" fmla="*/ 57 h 75"/>
                <a:gd name="T64" fmla="*/ 72 w 105"/>
                <a:gd name="T65" fmla="*/ 54 h 75"/>
                <a:gd name="T66" fmla="*/ 78 w 105"/>
                <a:gd name="T67" fmla="*/ 48 h 75"/>
                <a:gd name="T68" fmla="*/ 82 w 105"/>
                <a:gd name="T69" fmla="*/ 43 h 75"/>
                <a:gd name="T70" fmla="*/ 84 w 105"/>
                <a:gd name="T71" fmla="*/ 40 h 75"/>
                <a:gd name="T72" fmla="*/ 88 w 105"/>
                <a:gd name="T73" fmla="*/ 34 h 75"/>
                <a:gd name="T74" fmla="*/ 93 w 105"/>
                <a:gd name="T75" fmla="*/ 26 h 75"/>
                <a:gd name="T76" fmla="*/ 96 w 105"/>
                <a:gd name="T77" fmla="*/ 21 h 75"/>
                <a:gd name="T78" fmla="*/ 98 w 105"/>
                <a:gd name="T79" fmla="*/ 17 h 75"/>
                <a:gd name="T80" fmla="*/ 101 w 105"/>
                <a:gd name="T81" fmla="*/ 12 h 75"/>
                <a:gd name="T82" fmla="*/ 105 w 105"/>
                <a:gd name="T83" fmla="*/ 4 h 75"/>
                <a:gd name="T84" fmla="*/ 98 w 105"/>
                <a:gd name="T85" fmla="*/ 2 h 75"/>
                <a:gd name="T86" fmla="*/ 91 w 105"/>
                <a:gd name="T87" fmla="*/ 1 h 75"/>
                <a:gd name="T88" fmla="*/ 88 w 105"/>
                <a:gd name="T89" fmla="*/ 5 h 75"/>
                <a:gd name="T90" fmla="*/ 83 w 105"/>
                <a:gd name="T91" fmla="*/ 5 h 75"/>
                <a:gd name="T92" fmla="*/ 81 w 105"/>
                <a:gd name="T93" fmla="*/ 8 h 75"/>
                <a:gd name="T94" fmla="*/ 78 w 105"/>
                <a:gd name="T95" fmla="*/ 7 h 75"/>
                <a:gd name="T96" fmla="*/ 76 w 105"/>
                <a:gd name="T97" fmla="*/ 9 h 75"/>
                <a:gd name="T98" fmla="*/ 73 w 105"/>
                <a:gd name="T99" fmla="*/ 8 h 75"/>
                <a:gd name="T100" fmla="*/ 71 w 105"/>
                <a:gd name="T101" fmla="*/ 8 h 75"/>
                <a:gd name="T102" fmla="*/ 71 w 105"/>
                <a:gd name="T103" fmla="*/ 3 h 75"/>
                <a:gd name="T104" fmla="*/ 66 w 105"/>
                <a:gd name="T105" fmla="*/ 2 h 75"/>
                <a:gd name="T106" fmla="*/ 62 w 105"/>
                <a:gd name="T107" fmla="*/ 6 h 75"/>
                <a:gd name="T108" fmla="*/ 53 w 105"/>
                <a:gd name="T109" fmla="*/ 2 h 75"/>
                <a:gd name="T110" fmla="*/ 50 w 105"/>
                <a:gd name="T111" fmla="*/ 5 h 75"/>
                <a:gd name="T112" fmla="*/ 45 w 105"/>
                <a:gd name="T113" fmla="*/ 4 h 75"/>
                <a:gd name="T114" fmla="*/ 43 w 105"/>
                <a:gd name="T115" fmla="*/ 6 h 75"/>
                <a:gd name="T116" fmla="*/ 36 w 105"/>
                <a:gd name="T117" fmla="*/ 6 h 75"/>
                <a:gd name="T118" fmla="*/ 36 w 105"/>
                <a:gd name="T119" fmla="*/ 3 h 75"/>
                <a:gd name="T120" fmla="*/ 32 w 105"/>
                <a:gd name="T121"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 h="75">
                  <a:moveTo>
                    <a:pt x="32" y="1"/>
                  </a:moveTo>
                  <a:cubicBezTo>
                    <a:pt x="31" y="3"/>
                    <a:pt x="27" y="12"/>
                    <a:pt x="26" y="13"/>
                  </a:cubicBezTo>
                  <a:cubicBezTo>
                    <a:pt x="25" y="14"/>
                    <a:pt x="22" y="14"/>
                    <a:pt x="22" y="15"/>
                  </a:cubicBezTo>
                  <a:cubicBezTo>
                    <a:pt x="22" y="16"/>
                    <a:pt x="20" y="20"/>
                    <a:pt x="19" y="21"/>
                  </a:cubicBezTo>
                  <a:cubicBezTo>
                    <a:pt x="19" y="23"/>
                    <a:pt x="16" y="27"/>
                    <a:pt x="15" y="28"/>
                  </a:cubicBezTo>
                  <a:cubicBezTo>
                    <a:pt x="14" y="28"/>
                    <a:pt x="14" y="29"/>
                    <a:pt x="14" y="30"/>
                  </a:cubicBezTo>
                  <a:cubicBezTo>
                    <a:pt x="15" y="31"/>
                    <a:pt x="16" y="32"/>
                    <a:pt x="15" y="33"/>
                  </a:cubicBezTo>
                  <a:cubicBezTo>
                    <a:pt x="13" y="33"/>
                    <a:pt x="12" y="32"/>
                    <a:pt x="11" y="33"/>
                  </a:cubicBezTo>
                  <a:cubicBezTo>
                    <a:pt x="10" y="34"/>
                    <a:pt x="6" y="41"/>
                    <a:pt x="5" y="41"/>
                  </a:cubicBezTo>
                  <a:cubicBezTo>
                    <a:pt x="4" y="42"/>
                    <a:pt x="0" y="43"/>
                    <a:pt x="0" y="45"/>
                  </a:cubicBezTo>
                  <a:cubicBezTo>
                    <a:pt x="0" y="46"/>
                    <a:pt x="0" y="47"/>
                    <a:pt x="1" y="49"/>
                  </a:cubicBezTo>
                  <a:cubicBezTo>
                    <a:pt x="2" y="50"/>
                    <a:pt x="5" y="53"/>
                    <a:pt x="6" y="53"/>
                  </a:cubicBezTo>
                  <a:cubicBezTo>
                    <a:pt x="8" y="52"/>
                    <a:pt x="10" y="49"/>
                    <a:pt x="10" y="48"/>
                  </a:cubicBezTo>
                  <a:cubicBezTo>
                    <a:pt x="10" y="47"/>
                    <a:pt x="10" y="44"/>
                    <a:pt x="12" y="43"/>
                  </a:cubicBezTo>
                  <a:cubicBezTo>
                    <a:pt x="14" y="42"/>
                    <a:pt x="17" y="44"/>
                    <a:pt x="16" y="45"/>
                  </a:cubicBezTo>
                  <a:cubicBezTo>
                    <a:pt x="16" y="47"/>
                    <a:pt x="15" y="49"/>
                    <a:pt x="14" y="50"/>
                  </a:cubicBezTo>
                  <a:cubicBezTo>
                    <a:pt x="13" y="51"/>
                    <a:pt x="11" y="51"/>
                    <a:pt x="13" y="52"/>
                  </a:cubicBezTo>
                  <a:cubicBezTo>
                    <a:pt x="14" y="53"/>
                    <a:pt x="14" y="54"/>
                    <a:pt x="14" y="55"/>
                  </a:cubicBezTo>
                  <a:cubicBezTo>
                    <a:pt x="14" y="56"/>
                    <a:pt x="13" y="57"/>
                    <a:pt x="15" y="57"/>
                  </a:cubicBezTo>
                  <a:cubicBezTo>
                    <a:pt x="16" y="58"/>
                    <a:pt x="17" y="59"/>
                    <a:pt x="18" y="59"/>
                  </a:cubicBezTo>
                  <a:cubicBezTo>
                    <a:pt x="19" y="58"/>
                    <a:pt x="22" y="55"/>
                    <a:pt x="24" y="55"/>
                  </a:cubicBezTo>
                  <a:cubicBezTo>
                    <a:pt x="26" y="55"/>
                    <a:pt x="29" y="56"/>
                    <a:pt x="29" y="56"/>
                  </a:cubicBezTo>
                  <a:cubicBezTo>
                    <a:pt x="29" y="55"/>
                    <a:pt x="30" y="52"/>
                    <a:pt x="30" y="55"/>
                  </a:cubicBezTo>
                  <a:cubicBezTo>
                    <a:pt x="31" y="57"/>
                    <a:pt x="35" y="60"/>
                    <a:pt x="35" y="61"/>
                  </a:cubicBezTo>
                  <a:cubicBezTo>
                    <a:pt x="34" y="63"/>
                    <a:pt x="33" y="65"/>
                    <a:pt x="33" y="67"/>
                  </a:cubicBezTo>
                  <a:cubicBezTo>
                    <a:pt x="34" y="68"/>
                    <a:pt x="35" y="71"/>
                    <a:pt x="36" y="72"/>
                  </a:cubicBezTo>
                  <a:cubicBezTo>
                    <a:pt x="36" y="73"/>
                    <a:pt x="38" y="75"/>
                    <a:pt x="39" y="74"/>
                  </a:cubicBezTo>
                  <a:cubicBezTo>
                    <a:pt x="40" y="74"/>
                    <a:pt x="44" y="71"/>
                    <a:pt x="45" y="71"/>
                  </a:cubicBezTo>
                  <a:cubicBezTo>
                    <a:pt x="47" y="71"/>
                    <a:pt x="48" y="70"/>
                    <a:pt x="49" y="69"/>
                  </a:cubicBezTo>
                  <a:cubicBezTo>
                    <a:pt x="51" y="68"/>
                    <a:pt x="54" y="65"/>
                    <a:pt x="55" y="65"/>
                  </a:cubicBezTo>
                  <a:cubicBezTo>
                    <a:pt x="57" y="65"/>
                    <a:pt x="64" y="59"/>
                    <a:pt x="64" y="58"/>
                  </a:cubicBezTo>
                  <a:cubicBezTo>
                    <a:pt x="65" y="57"/>
                    <a:pt x="66" y="58"/>
                    <a:pt x="67" y="57"/>
                  </a:cubicBezTo>
                  <a:cubicBezTo>
                    <a:pt x="68" y="56"/>
                    <a:pt x="70" y="56"/>
                    <a:pt x="72" y="54"/>
                  </a:cubicBezTo>
                  <a:cubicBezTo>
                    <a:pt x="73" y="52"/>
                    <a:pt x="77" y="48"/>
                    <a:pt x="78" y="48"/>
                  </a:cubicBezTo>
                  <a:cubicBezTo>
                    <a:pt x="79" y="47"/>
                    <a:pt x="82" y="44"/>
                    <a:pt x="82" y="43"/>
                  </a:cubicBezTo>
                  <a:cubicBezTo>
                    <a:pt x="82" y="42"/>
                    <a:pt x="83" y="40"/>
                    <a:pt x="84" y="40"/>
                  </a:cubicBezTo>
                  <a:cubicBezTo>
                    <a:pt x="85" y="39"/>
                    <a:pt x="88" y="35"/>
                    <a:pt x="88" y="34"/>
                  </a:cubicBezTo>
                  <a:cubicBezTo>
                    <a:pt x="88" y="33"/>
                    <a:pt x="93" y="27"/>
                    <a:pt x="93" y="26"/>
                  </a:cubicBezTo>
                  <a:cubicBezTo>
                    <a:pt x="93" y="25"/>
                    <a:pt x="95" y="22"/>
                    <a:pt x="96" y="21"/>
                  </a:cubicBezTo>
                  <a:cubicBezTo>
                    <a:pt x="97" y="21"/>
                    <a:pt x="98" y="18"/>
                    <a:pt x="98" y="17"/>
                  </a:cubicBezTo>
                  <a:cubicBezTo>
                    <a:pt x="99" y="17"/>
                    <a:pt x="101" y="14"/>
                    <a:pt x="101" y="12"/>
                  </a:cubicBezTo>
                  <a:cubicBezTo>
                    <a:pt x="101" y="11"/>
                    <a:pt x="104" y="6"/>
                    <a:pt x="105" y="4"/>
                  </a:cubicBezTo>
                  <a:cubicBezTo>
                    <a:pt x="103" y="4"/>
                    <a:pt x="99" y="2"/>
                    <a:pt x="98" y="2"/>
                  </a:cubicBezTo>
                  <a:cubicBezTo>
                    <a:pt x="97" y="2"/>
                    <a:pt x="92" y="0"/>
                    <a:pt x="91" y="1"/>
                  </a:cubicBezTo>
                  <a:cubicBezTo>
                    <a:pt x="91" y="2"/>
                    <a:pt x="89" y="5"/>
                    <a:pt x="88" y="5"/>
                  </a:cubicBezTo>
                  <a:cubicBezTo>
                    <a:pt x="86" y="5"/>
                    <a:pt x="83" y="4"/>
                    <a:pt x="83" y="5"/>
                  </a:cubicBezTo>
                  <a:cubicBezTo>
                    <a:pt x="82" y="6"/>
                    <a:pt x="82" y="9"/>
                    <a:pt x="81" y="8"/>
                  </a:cubicBezTo>
                  <a:cubicBezTo>
                    <a:pt x="79" y="6"/>
                    <a:pt x="78" y="6"/>
                    <a:pt x="78" y="7"/>
                  </a:cubicBezTo>
                  <a:cubicBezTo>
                    <a:pt x="78" y="8"/>
                    <a:pt x="78" y="10"/>
                    <a:pt x="76" y="9"/>
                  </a:cubicBezTo>
                  <a:cubicBezTo>
                    <a:pt x="75" y="8"/>
                    <a:pt x="74" y="8"/>
                    <a:pt x="73" y="8"/>
                  </a:cubicBezTo>
                  <a:cubicBezTo>
                    <a:pt x="73" y="9"/>
                    <a:pt x="72" y="9"/>
                    <a:pt x="71" y="8"/>
                  </a:cubicBezTo>
                  <a:cubicBezTo>
                    <a:pt x="70" y="7"/>
                    <a:pt x="72" y="3"/>
                    <a:pt x="71" y="3"/>
                  </a:cubicBezTo>
                  <a:cubicBezTo>
                    <a:pt x="70" y="3"/>
                    <a:pt x="67" y="1"/>
                    <a:pt x="66" y="2"/>
                  </a:cubicBezTo>
                  <a:cubicBezTo>
                    <a:pt x="66" y="3"/>
                    <a:pt x="63" y="7"/>
                    <a:pt x="62" y="6"/>
                  </a:cubicBezTo>
                  <a:cubicBezTo>
                    <a:pt x="61" y="5"/>
                    <a:pt x="53" y="1"/>
                    <a:pt x="53" y="2"/>
                  </a:cubicBezTo>
                  <a:cubicBezTo>
                    <a:pt x="53" y="2"/>
                    <a:pt x="51" y="6"/>
                    <a:pt x="50" y="5"/>
                  </a:cubicBezTo>
                  <a:cubicBezTo>
                    <a:pt x="49" y="4"/>
                    <a:pt x="45" y="3"/>
                    <a:pt x="45" y="4"/>
                  </a:cubicBezTo>
                  <a:cubicBezTo>
                    <a:pt x="45" y="5"/>
                    <a:pt x="45" y="6"/>
                    <a:pt x="43" y="6"/>
                  </a:cubicBezTo>
                  <a:cubicBezTo>
                    <a:pt x="41" y="6"/>
                    <a:pt x="36" y="7"/>
                    <a:pt x="36" y="6"/>
                  </a:cubicBezTo>
                  <a:cubicBezTo>
                    <a:pt x="36" y="5"/>
                    <a:pt x="37" y="3"/>
                    <a:pt x="36" y="3"/>
                  </a:cubicBezTo>
                  <a:cubicBezTo>
                    <a:pt x="35" y="2"/>
                    <a:pt x="32" y="1"/>
                    <a:pt x="32" y="1"/>
                  </a:cubicBezTo>
                  <a:close/>
                </a:path>
              </a:pathLst>
            </a:custGeom>
            <a:solidFill>
              <a:srgbClr val="046A38"/>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3" name="Freeform 13"/>
            <p:cNvSpPr>
              <a:spLocks/>
            </p:cNvSpPr>
            <p:nvPr/>
          </p:nvSpPr>
          <p:spPr bwMode="auto">
            <a:xfrm>
              <a:off x="4165994" y="2302990"/>
              <a:ext cx="411857" cy="500194"/>
            </a:xfrm>
            <a:custGeom>
              <a:avLst/>
              <a:gdLst>
                <a:gd name="T0" fmla="*/ 41 w 93"/>
                <a:gd name="T1" fmla="*/ 111 h 113"/>
                <a:gd name="T2" fmla="*/ 36 w 93"/>
                <a:gd name="T3" fmla="*/ 108 h 113"/>
                <a:gd name="T4" fmla="*/ 30 w 93"/>
                <a:gd name="T5" fmla="*/ 103 h 113"/>
                <a:gd name="T6" fmla="*/ 24 w 93"/>
                <a:gd name="T7" fmla="*/ 99 h 113"/>
                <a:gd name="T8" fmla="*/ 19 w 93"/>
                <a:gd name="T9" fmla="*/ 91 h 113"/>
                <a:gd name="T10" fmla="*/ 18 w 93"/>
                <a:gd name="T11" fmla="*/ 86 h 113"/>
                <a:gd name="T12" fmla="*/ 9 w 93"/>
                <a:gd name="T13" fmla="*/ 83 h 113"/>
                <a:gd name="T14" fmla="*/ 3 w 93"/>
                <a:gd name="T15" fmla="*/ 83 h 113"/>
                <a:gd name="T16" fmla="*/ 4 w 93"/>
                <a:gd name="T17" fmla="*/ 75 h 113"/>
                <a:gd name="T18" fmla="*/ 7 w 93"/>
                <a:gd name="T19" fmla="*/ 68 h 113"/>
                <a:gd name="T20" fmla="*/ 22 w 93"/>
                <a:gd name="T21" fmla="*/ 58 h 113"/>
                <a:gd name="T22" fmla="*/ 30 w 93"/>
                <a:gd name="T23" fmla="*/ 50 h 113"/>
                <a:gd name="T24" fmla="*/ 38 w 93"/>
                <a:gd name="T25" fmla="*/ 39 h 113"/>
                <a:gd name="T26" fmla="*/ 48 w 93"/>
                <a:gd name="T27" fmla="*/ 45 h 113"/>
                <a:gd name="T28" fmla="*/ 54 w 93"/>
                <a:gd name="T29" fmla="*/ 29 h 113"/>
                <a:gd name="T30" fmla="*/ 62 w 93"/>
                <a:gd name="T31" fmla="*/ 18 h 113"/>
                <a:gd name="T32" fmla="*/ 56 w 93"/>
                <a:gd name="T33" fmla="*/ 16 h 113"/>
                <a:gd name="T34" fmla="*/ 59 w 93"/>
                <a:gd name="T35" fmla="*/ 5 h 113"/>
                <a:gd name="T36" fmla="*/ 64 w 93"/>
                <a:gd name="T37" fmla="*/ 1 h 113"/>
                <a:gd name="T38" fmla="*/ 73 w 93"/>
                <a:gd name="T39" fmla="*/ 1 h 113"/>
                <a:gd name="T40" fmla="*/ 80 w 93"/>
                <a:gd name="T41" fmla="*/ 8 h 113"/>
                <a:gd name="T42" fmla="*/ 93 w 93"/>
                <a:gd name="T43" fmla="*/ 13 h 113"/>
                <a:gd name="T44" fmla="*/ 83 w 93"/>
                <a:gd name="T45" fmla="*/ 22 h 113"/>
                <a:gd name="T46" fmla="*/ 84 w 93"/>
                <a:gd name="T47" fmla="*/ 27 h 113"/>
                <a:gd name="T48" fmla="*/ 77 w 93"/>
                <a:gd name="T49" fmla="*/ 39 h 113"/>
                <a:gd name="T50" fmla="*/ 77 w 93"/>
                <a:gd name="T51" fmla="*/ 48 h 113"/>
                <a:gd name="T52" fmla="*/ 76 w 93"/>
                <a:gd name="T53" fmla="*/ 57 h 113"/>
                <a:gd name="T54" fmla="*/ 74 w 93"/>
                <a:gd name="T55" fmla="*/ 66 h 113"/>
                <a:gd name="T56" fmla="*/ 74 w 93"/>
                <a:gd name="T57" fmla="*/ 73 h 113"/>
                <a:gd name="T58" fmla="*/ 55 w 93"/>
                <a:gd name="T59" fmla="*/ 93 h 113"/>
                <a:gd name="T60" fmla="*/ 49 w 93"/>
                <a:gd name="T61" fmla="*/ 92 h 113"/>
                <a:gd name="T62" fmla="*/ 47 w 93"/>
                <a:gd name="T63" fmla="*/ 101 h 113"/>
                <a:gd name="T64" fmla="*/ 44 w 93"/>
                <a:gd name="T6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113">
                  <a:moveTo>
                    <a:pt x="44" y="113"/>
                  </a:moveTo>
                  <a:cubicBezTo>
                    <a:pt x="42" y="113"/>
                    <a:pt x="41" y="112"/>
                    <a:pt x="41" y="111"/>
                  </a:cubicBezTo>
                  <a:cubicBezTo>
                    <a:pt x="41" y="110"/>
                    <a:pt x="40" y="107"/>
                    <a:pt x="39" y="108"/>
                  </a:cubicBezTo>
                  <a:cubicBezTo>
                    <a:pt x="39" y="108"/>
                    <a:pt x="37" y="109"/>
                    <a:pt x="36" y="108"/>
                  </a:cubicBezTo>
                  <a:cubicBezTo>
                    <a:pt x="34" y="107"/>
                    <a:pt x="31" y="108"/>
                    <a:pt x="31" y="107"/>
                  </a:cubicBezTo>
                  <a:cubicBezTo>
                    <a:pt x="31" y="106"/>
                    <a:pt x="31" y="103"/>
                    <a:pt x="30" y="103"/>
                  </a:cubicBezTo>
                  <a:cubicBezTo>
                    <a:pt x="28" y="103"/>
                    <a:pt x="26" y="103"/>
                    <a:pt x="26" y="102"/>
                  </a:cubicBezTo>
                  <a:cubicBezTo>
                    <a:pt x="26" y="101"/>
                    <a:pt x="26" y="99"/>
                    <a:pt x="24" y="99"/>
                  </a:cubicBezTo>
                  <a:cubicBezTo>
                    <a:pt x="23" y="98"/>
                    <a:pt x="22" y="98"/>
                    <a:pt x="21" y="97"/>
                  </a:cubicBezTo>
                  <a:cubicBezTo>
                    <a:pt x="20" y="95"/>
                    <a:pt x="20" y="91"/>
                    <a:pt x="19" y="91"/>
                  </a:cubicBezTo>
                  <a:cubicBezTo>
                    <a:pt x="18" y="91"/>
                    <a:pt x="16" y="90"/>
                    <a:pt x="16" y="89"/>
                  </a:cubicBezTo>
                  <a:cubicBezTo>
                    <a:pt x="17" y="88"/>
                    <a:pt x="19" y="87"/>
                    <a:pt x="18" y="86"/>
                  </a:cubicBezTo>
                  <a:cubicBezTo>
                    <a:pt x="17" y="85"/>
                    <a:pt x="17" y="84"/>
                    <a:pt x="15" y="84"/>
                  </a:cubicBezTo>
                  <a:cubicBezTo>
                    <a:pt x="13" y="84"/>
                    <a:pt x="9" y="81"/>
                    <a:pt x="9" y="83"/>
                  </a:cubicBezTo>
                  <a:cubicBezTo>
                    <a:pt x="9" y="84"/>
                    <a:pt x="10" y="87"/>
                    <a:pt x="9" y="86"/>
                  </a:cubicBezTo>
                  <a:cubicBezTo>
                    <a:pt x="8" y="85"/>
                    <a:pt x="4" y="83"/>
                    <a:pt x="3" y="83"/>
                  </a:cubicBezTo>
                  <a:cubicBezTo>
                    <a:pt x="2" y="82"/>
                    <a:pt x="0" y="82"/>
                    <a:pt x="0" y="79"/>
                  </a:cubicBezTo>
                  <a:cubicBezTo>
                    <a:pt x="1" y="78"/>
                    <a:pt x="3" y="74"/>
                    <a:pt x="4" y="75"/>
                  </a:cubicBezTo>
                  <a:cubicBezTo>
                    <a:pt x="6" y="76"/>
                    <a:pt x="7" y="75"/>
                    <a:pt x="7" y="73"/>
                  </a:cubicBezTo>
                  <a:cubicBezTo>
                    <a:pt x="6" y="72"/>
                    <a:pt x="5" y="69"/>
                    <a:pt x="7" y="68"/>
                  </a:cubicBezTo>
                  <a:cubicBezTo>
                    <a:pt x="9" y="68"/>
                    <a:pt x="14" y="64"/>
                    <a:pt x="15" y="64"/>
                  </a:cubicBezTo>
                  <a:cubicBezTo>
                    <a:pt x="16" y="63"/>
                    <a:pt x="22" y="60"/>
                    <a:pt x="22" y="58"/>
                  </a:cubicBezTo>
                  <a:cubicBezTo>
                    <a:pt x="22" y="57"/>
                    <a:pt x="22" y="52"/>
                    <a:pt x="24" y="52"/>
                  </a:cubicBezTo>
                  <a:cubicBezTo>
                    <a:pt x="26" y="52"/>
                    <a:pt x="29" y="51"/>
                    <a:pt x="30" y="50"/>
                  </a:cubicBezTo>
                  <a:cubicBezTo>
                    <a:pt x="31" y="49"/>
                    <a:pt x="37" y="45"/>
                    <a:pt x="36" y="44"/>
                  </a:cubicBezTo>
                  <a:cubicBezTo>
                    <a:pt x="35" y="43"/>
                    <a:pt x="38" y="39"/>
                    <a:pt x="38" y="39"/>
                  </a:cubicBezTo>
                  <a:cubicBezTo>
                    <a:pt x="38" y="38"/>
                    <a:pt x="38" y="34"/>
                    <a:pt x="40" y="37"/>
                  </a:cubicBezTo>
                  <a:cubicBezTo>
                    <a:pt x="42" y="40"/>
                    <a:pt x="48" y="46"/>
                    <a:pt x="48" y="45"/>
                  </a:cubicBezTo>
                  <a:cubicBezTo>
                    <a:pt x="47" y="43"/>
                    <a:pt x="50" y="37"/>
                    <a:pt x="51" y="36"/>
                  </a:cubicBezTo>
                  <a:cubicBezTo>
                    <a:pt x="52" y="35"/>
                    <a:pt x="53" y="31"/>
                    <a:pt x="54" y="29"/>
                  </a:cubicBezTo>
                  <a:cubicBezTo>
                    <a:pt x="54" y="27"/>
                    <a:pt x="55" y="23"/>
                    <a:pt x="57" y="22"/>
                  </a:cubicBezTo>
                  <a:cubicBezTo>
                    <a:pt x="59" y="22"/>
                    <a:pt x="64" y="19"/>
                    <a:pt x="62" y="18"/>
                  </a:cubicBezTo>
                  <a:cubicBezTo>
                    <a:pt x="61" y="17"/>
                    <a:pt x="61" y="15"/>
                    <a:pt x="60" y="16"/>
                  </a:cubicBezTo>
                  <a:cubicBezTo>
                    <a:pt x="59" y="16"/>
                    <a:pt x="55" y="18"/>
                    <a:pt x="56" y="16"/>
                  </a:cubicBezTo>
                  <a:cubicBezTo>
                    <a:pt x="57" y="14"/>
                    <a:pt x="58" y="11"/>
                    <a:pt x="57" y="10"/>
                  </a:cubicBezTo>
                  <a:cubicBezTo>
                    <a:pt x="57" y="9"/>
                    <a:pt x="56" y="6"/>
                    <a:pt x="59" y="5"/>
                  </a:cubicBezTo>
                  <a:cubicBezTo>
                    <a:pt x="61" y="5"/>
                    <a:pt x="66" y="5"/>
                    <a:pt x="65" y="4"/>
                  </a:cubicBezTo>
                  <a:cubicBezTo>
                    <a:pt x="64" y="3"/>
                    <a:pt x="64" y="1"/>
                    <a:pt x="64" y="1"/>
                  </a:cubicBezTo>
                  <a:cubicBezTo>
                    <a:pt x="65" y="2"/>
                    <a:pt x="69" y="1"/>
                    <a:pt x="69" y="1"/>
                  </a:cubicBezTo>
                  <a:cubicBezTo>
                    <a:pt x="70" y="0"/>
                    <a:pt x="71" y="0"/>
                    <a:pt x="73" y="1"/>
                  </a:cubicBezTo>
                  <a:cubicBezTo>
                    <a:pt x="74" y="3"/>
                    <a:pt x="78" y="2"/>
                    <a:pt x="78" y="3"/>
                  </a:cubicBezTo>
                  <a:cubicBezTo>
                    <a:pt x="78" y="4"/>
                    <a:pt x="79" y="7"/>
                    <a:pt x="80" y="8"/>
                  </a:cubicBezTo>
                  <a:cubicBezTo>
                    <a:pt x="81" y="10"/>
                    <a:pt x="87" y="9"/>
                    <a:pt x="87" y="10"/>
                  </a:cubicBezTo>
                  <a:cubicBezTo>
                    <a:pt x="88" y="10"/>
                    <a:pt x="92" y="13"/>
                    <a:pt x="93" y="13"/>
                  </a:cubicBezTo>
                  <a:cubicBezTo>
                    <a:pt x="93" y="14"/>
                    <a:pt x="90" y="17"/>
                    <a:pt x="89" y="19"/>
                  </a:cubicBezTo>
                  <a:cubicBezTo>
                    <a:pt x="88" y="21"/>
                    <a:pt x="85" y="21"/>
                    <a:pt x="83" y="22"/>
                  </a:cubicBezTo>
                  <a:cubicBezTo>
                    <a:pt x="81" y="24"/>
                    <a:pt x="85" y="22"/>
                    <a:pt x="86" y="22"/>
                  </a:cubicBezTo>
                  <a:cubicBezTo>
                    <a:pt x="87" y="22"/>
                    <a:pt x="84" y="26"/>
                    <a:pt x="84" y="27"/>
                  </a:cubicBezTo>
                  <a:cubicBezTo>
                    <a:pt x="83" y="29"/>
                    <a:pt x="82" y="31"/>
                    <a:pt x="82" y="32"/>
                  </a:cubicBezTo>
                  <a:cubicBezTo>
                    <a:pt x="82" y="33"/>
                    <a:pt x="78" y="39"/>
                    <a:pt x="77" y="39"/>
                  </a:cubicBezTo>
                  <a:cubicBezTo>
                    <a:pt x="77" y="40"/>
                    <a:pt x="79" y="43"/>
                    <a:pt x="80" y="44"/>
                  </a:cubicBezTo>
                  <a:cubicBezTo>
                    <a:pt x="80" y="45"/>
                    <a:pt x="78" y="47"/>
                    <a:pt x="77" y="48"/>
                  </a:cubicBezTo>
                  <a:cubicBezTo>
                    <a:pt x="76" y="48"/>
                    <a:pt x="78" y="51"/>
                    <a:pt x="78" y="51"/>
                  </a:cubicBezTo>
                  <a:cubicBezTo>
                    <a:pt x="79" y="52"/>
                    <a:pt x="76" y="56"/>
                    <a:pt x="76" y="57"/>
                  </a:cubicBezTo>
                  <a:cubicBezTo>
                    <a:pt x="76" y="58"/>
                    <a:pt x="76" y="60"/>
                    <a:pt x="77" y="61"/>
                  </a:cubicBezTo>
                  <a:cubicBezTo>
                    <a:pt x="77" y="61"/>
                    <a:pt x="75" y="65"/>
                    <a:pt x="74" y="66"/>
                  </a:cubicBezTo>
                  <a:cubicBezTo>
                    <a:pt x="74" y="67"/>
                    <a:pt x="75" y="68"/>
                    <a:pt x="76" y="69"/>
                  </a:cubicBezTo>
                  <a:cubicBezTo>
                    <a:pt x="77" y="70"/>
                    <a:pt x="75" y="72"/>
                    <a:pt x="74" y="73"/>
                  </a:cubicBezTo>
                  <a:cubicBezTo>
                    <a:pt x="73" y="74"/>
                    <a:pt x="71" y="77"/>
                    <a:pt x="71" y="79"/>
                  </a:cubicBezTo>
                  <a:cubicBezTo>
                    <a:pt x="71" y="81"/>
                    <a:pt x="60" y="89"/>
                    <a:pt x="55" y="93"/>
                  </a:cubicBezTo>
                  <a:cubicBezTo>
                    <a:pt x="55" y="94"/>
                    <a:pt x="52" y="91"/>
                    <a:pt x="52" y="91"/>
                  </a:cubicBezTo>
                  <a:cubicBezTo>
                    <a:pt x="51" y="91"/>
                    <a:pt x="50" y="91"/>
                    <a:pt x="49" y="92"/>
                  </a:cubicBezTo>
                  <a:cubicBezTo>
                    <a:pt x="48" y="93"/>
                    <a:pt x="49" y="95"/>
                    <a:pt x="50" y="96"/>
                  </a:cubicBezTo>
                  <a:cubicBezTo>
                    <a:pt x="51" y="97"/>
                    <a:pt x="49" y="100"/>
                    <a:pt x="47" y="101"/>
                  </a:cubicBezTo>
                  <a:cubicBezTo>
                    <a:pt x="45" y="102"/>
                    <a:pt x="46" y="104"/>
                    <a:pt x="47" y="105"/>
                  </a:cubicBezTo>
                  <a:cubicBezTo>
                    <a:pt x="47" y="106"/>
                    <a:pt x="44" y="111"/>
                    <a:pt x="44" y="113"/>
                  </a:cubicBezTo>
                  <a:close/>
                </a:path>
              </a:pathLst>
            </a:custGeom>
            <a:solidFill>
              <a:srgbClr val="43B02A"/>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4" name="Freeform 14"/>
            <p:cNvSpPr>
              <a:spLocks/>
            </p:cNvSpPr>
            <p:nvPr/>
          </p:nvSpPr>
          <p:spPr bwMode="auto">
            <a:xfrm>
              <a:off x="3798880" y="1923256"/>
              <a:ext cx="30975" cy="30975"/>
            </a:xfrm>
            <a:custGeom>
              <a:avLst/>
              <a:gdLst>
                <a:gd name="T0" fmla="*/ 6 w 7"/>
                <a:gd name="T1" fmla="*/ 6 h 7"/>
                <a:gd name="T2" fmla="*/ 1 w 7"/>
                <a:gd name="T3" fmla="*/ 1 h 7"/>
                <a:gd name="T4" fmla="*/ 6 w 7"/>
                <a:gd name="T5" fmla="*/ 6 h 7"/>
              </a:gdLst>
              <a:ahLst/>
              <a:cxnLst>
                <a:cxn ang="0">
                  <a:pos x="T0" y="T1"/>
                </a:cxn>
                <a:cxn ang="0">
                  <a:pos x="T2" y="T3"/>
                </a:cxn>
                <a:cxn ang="0">
                  <a:pos x="T4" y="T5"/>
                </a:cxn>
              </a:cxnLst>
              <a:rect l="0" t="0" r="r" b="b"/>
              <a:pathLst>
                <a:path w="7" h="7">
                  <a:moveTo>
                    <a:pt x="6" y="6"/>
                  </a:moveTo>
                  <a:cubicBezTo>
                    <a:pt x="7" y="5"/>
                    <a:pt x="2" y="0"/>
                    <a:pt x="1" y="1"/>
                  </a:cubicBezTo>
                  <a:cubicBezTo>
                    <a:pt x="0" y="2"/>
                    <a:pt x="4" y="7"/>
                    <a:pt x="6" y="6"/>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5" name="Freeform 15"/>
            <p:cNvSpPr>
              <a:spLocks/>
            </p:cNvSpPr>
            <p:nvPr/>
          </p:nvSpPr>
          <p:spPr bwMode="auto">
            <a:xfrm>
              <a:off x="3843622" y="1935876"/>
              <a:ext cx="9178" cy="13767"/>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0"/>
                    <a:pt x="0" y="0"/>
                    <a:pt x="0" y="1"/>
                  </a:cubicBezTo>
                  <a:cubicBezTo>
                    <a:pt x="0" y="1"/>
                    <a:pt x="2" y="3"/>
                    <a:pt x="2"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6" name="Freeform 16"/>
            <p:cNvSpPr>
              <a:spLocks/>
            </p:cNvSpPr>
            <p:nvPr/>
          </p:nvSpPr>
          <p:spPr bwMode="auto">
            <a:xfrm>
              <a:off x="3462740" y="1887692"/>
              <a:ext cx="531169" cy="1003829"/>
            </a:xfrm>
            <a:custGeom>
              <a:avLst/>
              <a:gdLst>
                <a:gd name="T0" fmla="*/ 36 w 120"/>
                <a:gd name="T1" fmla="*/ 54 h 227"/>
                <a:gd name="T2" fmla="*/ 23 w 120"/>
                <a:gd name="T3" fmla="*/ 57 h 227"/>
                <a:gd name="T4" fmla="*/ 5 w 120"/>
                <a:gd name="T5" fmla="*/ 63 h 227"/>
                <a:gd name="T6" fmla="*/ 12 w 120"/>
                <a:gd name="T7" fmla="*/ 67 h 227"/>
                <a:gd name="T8" fmla="*/ 9 w 120"/>
                <a:gd name="T9" fmla="*/ 77 h 227"/>
                <a:gd name="T10" fmla="*/ 15 w 120"/>
                <a:gd name="T11" fmla="*/ 100 h 227"/>
                <a:gd name="T12" fmla="*/ 22 w 120"/>
                <a:gd name="T13" fmla="*/ 105 h 227"/>
                <a:gd name="T14" fmla="*/ 12 w 120"/>
                <a:gd name="T15" fmla="*/ 120 h 227"/>
                <a:gd name="T16" fmla="*/ 12 w 120"/>
                <a:gd name="T17" fmla="*/ 124 h 227"/>
                <a:gd name="T18" fmla="*/ 19 w 120"/>
                <a:gd name="T19" fmla="*/ 127 h 227"/>
                <a:gd name="T20" fmla="*/ 10 w 120"/>
                <a:gd name="T21" fmla="*/ 129 h 227"/>
                <a:gd name="T22" fmla="*/ 5 w 120"/>
                <a:gd name="T23" fmla="*/ 147 h 227"/>
                <a:gd name="T24" fmla="*/ 8 w 120"/>
                <a:gd name="T25" fmla="*/ 180 h 227"/>
                <a:gd name="T26" fmla="*/ 18 w 120"/>
                <a:gd name="T27" fmla="*/ 181 h 227"/>
                <a:gd name="T28" fmla="*/ 21 w 120"/>
                <a:gd name="T29" fmla="*/ 174 h 227"/>
                <a:gd name="T30" fmla="*/ 37 w 120"/>
                <a:gd name="T31" fmla="*/ 173 h 227"/>
                <a:gd name="T32" fmla="*/ 47 w 120"/>
                <a:gd name="T33" fmla="*/ 168 h 227"/>
                <a:gd name="T34" fmla="*/ 58 w 120"/>
                <a:gd name="T35" fmla="*/ 161 h 227"/>
                <a:gd name="T36" fmla="*/ 59 w 120"/>
                <a:gd name="T37" fmla="*/ 176 h 227"/>
                <a:gd name="T38" fmla="*/ 57 w 120"/>
                <a:gd name="T39" fmla="*/ 190 h 227"/>
                <a:gd name="T40" fmla="*/ 59 w 120"/>
                <a:gd name="T41" fmla="*/ 201 h 227"/>
                <a:gd name="T42" fmla="*/ 61 w 120"/>
                <a:gd name="T43" fmla="*/ 206 h 227"/>
                <a:gd name="T44" fmla="*/ 61 w 120"/>
                <a:gd name="T45" fmla="*/ 225 h 227"/>
                <a:gd name="T46" fmla="*/ 75 w 120"/>
                <a:gd name="T47" fmla="*/ 224 h 227"/>
                <a:gd name="T48" fmla="*/ 85 w 120"/>
                <a:gd name="T49" fmla="*/ 213 h 227"/>
                <a:gd name="T50" fmla="*/ 96 w 120"/>
                <a:gd name="T51" fmla="*/ 208 h 227"/>
                <a:gd name="T52" fmla="*/ 102 w 120"/>
                <a:gd name="T53" fmla="*/ 195 h 227"/>
                <a:gd name="T54" fmla="*/ 113 w 120"/>
                <a:gd name="T55" fmla="*/ 172 h 227"/>
                <a:gd name="T56" fmla="*/ 118 w 120"/>
                <a:gd name="T57" fmla="*/ 155 h 227"/>
                <a:gd name="T58" fmla="*/ 105 w 120"/>
                <a:gd name="T59" fmla="*/ 141 h 227"/>
                <a:gd name="T60" fmla="*/ 98 w 120"/>
                <a:gd name="T61" fmla="*/ 141 h 227"/>
                <a:gd name="T62" fmla="*/ 89 w 120"/>
                <a:gd name="T63" fmla="*/ 123 h 227"/>
                <a:gd name="T64" fmla="*/ 87 w 120"/>
                <a:gd name="T65" fmla="*/ 114 h 227"/>
                <a:gd name="T66" fmla="*/ 80 w 120"/>
                <a:gd name="T67" fmla="*/ 94 h 227"/>
                <a:gd name="T68" fmla="*/ 80 w 120"/>
                <a:gd name="T69" fmla="*/ 83 h 227"/>
                <a:gd name="T70" fmla="*/ 83 w 120"/>
                <a:gd name="T71" fmla="*/ 79 h 227"/>
                <a:gd name="T72" fmla="*/ 86 w 120"/>
                <a:gd name="T73" fmla="*/ 68 h 227"/>
                <a:gd name="T74" fmla="*/ 84 w 120"/>
                <a:gd name="T75" fmla="*/ 47 h 227"/>
                <a:gd name="T76" fmla="*/ 77 w 120"/>
                <a:gd name="T77" fmla="*/ 29 h 227"/>
                <a:gd name="T78" fmla="*/ 73 w 120"/>
                <a:gd name="T79" fmla="*/ 34 h 227"/>
                <a:gd name="T80" fmla="*/ 81 w 120"/>
                <a:gd name="T81" fmla="*/ 21 h 227"/>
                <a:gd name="T82" fmla="*/ 68 w 120"/>
                <a:gd name="T83" fmla="*/ 24 h 227"/>
                <a:gd name="T84" fmla="*/ 64 w 120"/>
                <a:gd name="T85" fmla="*/ 17 h 227"/>
                <a:gd name="T86" fmla="*/ 62 w 120"/>
                <a:gd name="T87" fmla="*/ 7 h 227"/>
                <a:gd name="T88" fmla="*/ 54 w 120"/>
                <a:gd name="T89" fmla="*/ 1 h 227"/>
                <a:gd name="T90" fmla="*/ 58 w 120"/>
                <a:gd name="T91" fmla="*/ 12 h 227"/>
                <a:gd name="T92" fmla="*/ 59 w 120"/>
                <a:gd name="T93" fmla="*/ 24 h 227"/>
                <a:gd name="T94" fmla="*/ 54 w 120"/>
                <a:gd name="T95" fmla="*/ 31 h 227"/>
                <a:gd name="T96" fmla="*/ 61 w 120"/>
                <a:gd name="T97" fmla="*/ 47 h 227"/>
                <a:gd name="T98" fmla="*/ 54 w 120"/>
                <a:gd name="T99" fmla="*/ 5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227">
                  <a:moveTo>
                    <a:pt x="46" y="50"/>
                  </a:moveTo>
                  <a:cubicBezTo>
                    <a:pt x="43" y="50"/>
                    <a:pt x="41" y="51"/>
                    <a:pt x="41" y="52"/>
                  </a:cubicBezTo>
                  <a:cubicBezTo>
                    <a:pt x="40" y="53"/>
                    <a:pt x="37" y="54"/>
                    <a:pt x="36" y="54"/>
                  </a:cubicBezTo>
                  <a:cubicBezTo>
                    <a:pt x="35" y="53"/>
                    <a:pt x="32" y="53"/>
                    <a:pt x="32" y="55"/>
                  </a:cubicBezTo>
                  <a:cubicBezTo>
                    <a:pt x="32" y="56"/>
                    <a:pt x="28" y="59"/>
                    <a:pt x="27" y="58"/>
                  </a:cubicBezTo>
                  <a:cubicBezTo>
                    <a:pt x="26" y="58"/>
                    <a:pt x="24" y="56"/>
                    <a:pt x="23" y="57"/>
                  </a:cubicBezTo>
                  <a:cubicBezTo>
                    <a:pt x="22" y="58"/>
                    <a:pt x="19" y="61"/>
                    <a:pt x="18" y="60"/>
                  </a:cubicBezTo>
                  <a:cubicBezTo>
                    <a:pt x="17" y="59"/>
                    <a:pt x="15" y="59"/>
                    <a:pt x="15" y="59"/>
                  </a:cubicBezTo>
                  <a:cubicBezTo>
                    <a:pt x="14" y="60"/>
                    <a:pt x="8" y="63"/>
                    <a:pt x="5" y="63"/>
                  </a:cubicBezTo>
                  <a:cubicBezTo>
                    <a:pt x="5" y="64"/>
                    <a:pt x="5" y="66"/>
                    <a:pt x="6" y="67"/>
                  </a:cubicBezTo>
                  <a:cubicBezTo>
                    <a:pt x="6" y="68"/>
                    <a:pt x="9" y="71"/>
                    <a:pt x="9" y="70"/>
                  </a:cubicBezTo>
                  <a:cubicBezTo>
                    <a:pt x="9" y="69"/>
                    <a:pt x="12" y="65"/>
                    <a:pt x="12" y="67"/>
                  </a:cubicBezTo>
                  <a:cubicBezTo>
                    <a:pt x="13" y="68"/>
                    <a:pt x="12" y="70"/>
                    <a:pt x="11" y="70"/>
                  </a:cubicBezTo>
                  <a:cubicBezTo>
                    <a:pt x="11" y="70"/>
                    <a:pt x="8" y="71"/>
                    <a:pt x="8" y="72"/>
                  </a:cubicBezTo>
                  <a:cubicBezTo>
                    <a:pt x="8" y="73"/>
                    <a:pt x="8" y="76"/>
                    <a:pt x="9" y="77"/>
                  </a:cubicBezTo>
                  <a:cubicBezTo>
                    <a:pt x="10" y="78"/>
                    <a:pt x="11" y="81"/>
                    <a:pt x="11" y="82"/>
                  </a:cubicBezTo>
                  <a:cubicBezTo>
                    <a:pt x="11" y="83"/>
                    <a:pt x="10" y="86"/>
                    <a:pt x="11" y="88"/>
                  </a:cubicBezTo>
                  <a:cubicBezTo>
                    <a:pt x="12" y="91"/>
                    <a:pt x="15" y="99"/>
                    <a:pt x="15" y="100"/>
                  </a:cubicBezTo>
                  <a:cubicBezTo>
                    <a:pt x="15" y="101"/>
                    <a:pt x="16" y="103"/>
                    <a:pt x="16" y="103"/>
                  </a:cubicBezTo>
                  <a:cubicBezTo>
                    <a:pt x="17" y="103"/>
                    <a:pt x="20" y="102"/>
                    <a:pt x="20" y="103"/>
                  </a:cubicBezTo>
                  <a:cubicBezTo>
                    <a:pt x="21" y="103"/>
                    <a:pt x="24" y="106"/>
                    <a:pt x="22" y="105"/>
                  </a:cubicBezTo>
                  <a:cubicBezTo>
                    <a:pt x="20" y="105"/>
                    <a:pt x="17" y="105"/>
                    <a:pt x="17" y="105"/>
                  </a:cubicBezTo>
                  <a:cubicBezTo>
                    <a:pt x="16" y="106"/>
                    <a:pt x="11" y="107"/>
                    <a:pt x="11" y="108"/>
                  </a:cubicBezTo>
                  <a:cubicBezTo>
                    <a:pt x="12" y="109"/>
                    <a:pt x="11" y="120"/>
                    <a:pt x="12" y="120"/>
                  </a:cubicBezTo>
                  <a:cubicBezTo>
                    <a:pt x="13" y="119"/>
                    <a:pt x="16" y="115"/>
                    <a:pt x="17" y="117"/>
                  </a:cubicBezTo>
                  <a:cubicBezTo>
                    <a:pt x="17" y="120"/>
                    <a:pt x="16" y="122"/>
                    <a:pt x="15" y="122"/>
                  </a:cubicBezTo>
                  <a:cubicBezTo>
                    <a:pt x="14" y="122"/>
                    <a:pt x="12" y="122"/>
                    <a:pt x="12" y="124"/>
                  </a:cubicBezTo>
                  <a:cubicBezTo>
                    <a:pt x="12" y="125"/>
                    <a:pt x="10" y="127"/>
                    <a:pt x="12" y="126"/>
                  </a:cubicBezTo>
                  <a:cubicBezTo>
                    <a:pt x="14" y="126"/>
                    <a:pt x="15" y="124"/>
                    <a:pt x="16" y="124"/>
                  </a:cubicBezTo>
                  <a:cubicBezTo>
                    <a:pt x="16" y="125"/>
                    <a:pt x="20" y="126"/>
                    <a:pt x="19" y="127"/>
                  </a:cubicBezTo>
                  <a:cubicBezTo>
                    <a:pt x="18" y="128"/>
                    <a:pt x="15" y="128"/>
                    <a:pt x="15" y="130"/>
                  </a:cubicBezTo>
                  <a:cubicBezTo>
                    <a:pt x="15" y="131"/>
                    <a:pt x="15" y="132"/>
                    <a:pt x="14" y="132"/>
                  </a:cubicBezTo>
                  <a:cubicBezTo>
                    <a:pt x="13" y="131"/>
                    <a:pt x="10" y="128"/>
                    <a:pt x="10" y="129"/>
                  </a:cubicBezTo>
                  <a:cubicBezTo>
                    <a:pt x="9" y="129"/>
                    <a:pt x="5" y="128"/>
                    <a:pt x="5" y="129"/>
                  </a:cubicBezTo>
                  <a:cubicBezTo>
                    <a:pt x="5" y="130"/>
                    <a:pt x="6" y="133"/>
                    <a:pt x="6" y="135"/>
                  </a:cubicBezTo>
                  <a:cubicBezTo>
                    <a:pt x="7" y="137"/>
                    <a:pt x="5" y="145"/>
                    <a:pt x="5" y="147"/>
                  </a:cubicBezTo>
                  <a:cubicBezTo>
                    <a:pt x="5" y="149"/>
                    <a:pt x="0" y="151"/>
                    <a:pt x="0" y="153"/>
                  </a:cubicBezTo>
                  <a:cubicBezTo>
                    <a:pt x="1" y="154"/>
                    <a:pt x="0" y="174"/>
                    <a:pt x="0" y="176"/>
                  </a:cubicBezTo>
                  <a:cubicBezTo>
                    <a:pt x="3" y="179"/>
                    <a:pt x="6" y="178"/>
                    <a:pt x="8" y="180"/>
                  </a:cubicBezTo>
                  <a:cubicBezTo>
                    <a:pt x="9" y="181"/>
                    <a:pt x="10" y="179"/>
                    <a:pt x="11" y="179"/>
                  </a:cubicBezTo>
                  <a:cubicBezTo>
                    <a:pt x="12" y="179"/>
                    <a:pt x="13" y="182"/>
                    <a:pt x="13" y="182"/>
                  </a:cubicBezTo>
                  <a:cubicBezTo>
                    <a:pt x="14" y="183"/>
                    <a:pt x="17" y="180"/>
                    <a:pt x="18" y="181"/>
                  </a:cubicBezTo>
                  <a:cubicBezTo>
                    <a:pt x="20" y="181"/>
                    <a:pt x="20" y="180"/>
                    <a:pt x="20" y="180"/>
                  </a:cubicBezTo>
                  <a:cubicBezTo>
                    <a:pt x="20" y="179"/>
                    <a:pt x="21" y="178"/>
                    <a:pt x="22" y="177"/>
                  </a:cubicBezTo>
                  <a:cubicBezTo>
                    <a:pt x="23" y="177"/>
                    <a:pt x="21" y="174"/>
                    <a:pt x="21" y="174"/>
                  </a:cubicBezTo>
                  <a:cubicBezTo>
                    <a:pt x="21" y="173"/>
                    <a:pt x="25" y="175"/>
                    <a:pt x="27" y="172"/>
                  </a:cubicBezTo>
                  <a:cubicBezTo>
                    <a:pt x="28" y="171"/>
                    <a:pt x="33" y="171"/>
                    <a:pt x="33" y="171"/>
                  </a:cubicBezTo>
                  <a:cubicBezTo>
                    <a:pt x="33" y="171"/>
                    <a:pt x="36" y="172"/>
                    <a:pt x="37" y="173"/>
                  </a:cubicBezTo>
                  <a:cubicBezTo>
                    <a:pt x="38" y="174"/>
                    <a:pt x="42" y="169"/>
                    <a:pt x="42" y="169"/>
                  </a:cubicBezTo>
                  <a:cubicBezTo>
                    <a:pt x="43" y="169"/>
                    <a:pt x="44" y="167"/>
                    <a:pt x="44" y="166"/>
                  </a:cubicBezTo>
                  <a:cubicBezTo>
                    <a:pt x="44" y="165"/>
                    <a:pt x="46" y="167"/>
                    <a:pt x="47" y="168"/>
                  </a:cubicBezTo>
                  <a:cubicBezTo>
                    <a:pt x="47" y="169"/>
                    <a:pt x="51" y="162"/>
                    <a:pt x="51" y="162"/>
                  </a:cubicBezTo>
                  <a:cubicBezTo>
                    <a:pt x="51" y="161"/>
                    <a:pt x="54" y="160"/>
                    <a:pt x="55" y="160"/>
                  </a:cubicBezTo>
                  <a:cubicBezTo>
                    <a:pt x="56" y="160"/>
                    <a:pt x="58" y="160"/>
                    <a:pt x="58" y="161"/>
                  </a:cubicBezTo>
                  <a:cubicBezTo>
                    <a:pt x="59" y="162"/>
                    <a:pt x="60" y="161"/>
                    <a:pt x="61" y="161"/>
                  </a:cubicBezTo>
                  <a:cubicBezTo>
                    <a:pt x="62" y="161"/>
                    <a:pt x="64" y="166"/>
                    <a:pt x="65" y="167"/>
                  </a:cubicBezTo>
                  <a:cubicBezTo>
                    <a:pt x="66" y="168"/>
                    <a:pt x="59" y="174"/>
                    <a:pt x="59" y="176"/>
                  </a:cubicBezTo>
                  <a:cubicBezTo>
                    <a:pt x="59" y="178"/>
                    <a:pt x="56" y="182"/>
                    <a:pt x="56" y="183"/>
                  </a:cubicBezTo>
                  <a:cubicBezTo>
                    <a:pt x="55" y="184"/>
                    <a:pt x="58" y="187"/>
                    <a:pt x="59" y="188"/>
                  </a:cubicBezTo>
                  <a:cubicBezTo>
                    <a:pt x="60" y="188"/>
                    <a:pt x="58" y="190"/>
                    <a:pt x="57" y="190"/>
                  </a:cubicBezTo>
                  <a:cubicBezTo>
                    <a:pt x="56" y="191"/>
                    <a:pt x="59" y="194"/>
                    <a:pt x="59" y="195"/>
                  </a:cubicBezTo>
                  <a:cubicBezTo>
                    <a:pt x="60" y="195"/>
                    <a:pt x="58" y="198"/>
                    <a:pt x="58" y="198"/>
                  </a:cubicBezTo>
                  <a:cubicBezTo>
                    <a:pt x="57" y="198"/>
                    <a:pt x="59" y="200"/>
                    <a:pt x="59" y="201"/>
                  </a:cubicBezTo>
                  <a:cubicBezTo>
                    <a:pt x="60" y="202"/>
                    <a:pt x="62" y="200"/>
                    <a:pt x="63" y="200"/>
                  </a:cubicBezTo>
                  <a:cubicBezTo>
                    <a:pt x="64" y="200"/>
                    <a:pt x="64" y="202"/>
                    <a:pt x="64" y="203"/>
                  </a:cubicBezTo>
                  <a:cubicBezTo>
                    <a:pt x="64" y="204"/>
                    <a:pt x="62" y="205"/>
                    <a:pt x="61" y="206"/>
                  </a:cubicBezTo>
                  <a:cubicBezTo>
                    <a:pt x="60" y="206"/>
                    <a:pt x="62" y="214"/>
                    <a:pt x="62" y="215"/>
                  </a:cubicBezTo>
                  <a:cubicBezTo>
                    <a:pt x="62" y="217"/>
                    <a:pt x="58" y="223"/>
                    <a:pt x="57" y="224"/>
                  </a:cubicBezTo>
                  <a:cubicBezTo>
                    <a:pt x="57" y="225"/>
                    <a:pt x="60" y="225"/>
                    <a:pt x="61" y="225"/>
                  </a:cubicBezTo>
                  <a:cubicBezTo>
                    <a:pt x="62" y="225"/>
                    <a:pt x="63" y="226"/>
                    <a:pt x="65" y="226"/>
                  </a:cubicBezTo>
                  <a:cubicBezTo>
                    <a:pt x="66" y="225"/>
                    <a:pt x="69" y="227"/>
                    <a:pt x="70" y="227"/>
                  </a:cubicBezTo>
                  <a:cubicBezTo>
                    <a:pt x="72" y="227"/>
                    <a:pt x="74" y="225"/>
                    <a:pt x="75" y="224"/>
                  </a:cubicBezTo>
                  <a:cubicBezTo>
                    <a:pt x="76" y="224"/>
                    <a:pt x="78" y="221"/>
                    <a:pt x="78" y="220"/>
                  </a:cubicBezTo>
                  <a:cubicBezTo>
                    <a:pt x="79" y="218"/>
                    <a:pt x="80" y="218"/>
                    <a:pt x="81" y="217"/>
                  </a:cubicBezTo>
                  <a:cubicBezTo>
                    <a:pt x="83" y="217"/>
                    <a:pt x="84" y="214"/>
                    <a:pt x="85" y="213"/>
                  </a:cubicBezTo>
                  <a:cubicBezTo>
                    <a:pt x="85" y="211"/>
                    <a:pt x="89" y="214"/>
                    <a:pt x="90" y="214"/>
                  </a:cubicBezTo>
                  <a:cubicBezTo>
                    <a:pt x="90" y="212"/>
                    <a:pt x="93" y="210"/>
                    <a:pt x="94" y="210"/>
                  </a:cubicBezTo>
                  <a:cubicBezTo>
                    <a:pt x="96" y="210"/>
                    <a:pt x="97" y="210"/>
                    <a:pt x="96" y="208"/>
                  </a:cubicBezTo>
                  <a:cubicBezTo>
                    <a:pt x="94" y="207"/>
                    <a:pt x="95" y="206"/>
                    <a:pt x="97" y="205"/>
                  </a:cubicBezTo>
                  <a:cubicBezTo>
                    <a:pt x="99" y="204"/>
                    <a:pt x="103" y="200"/>
                    <a:pt x="102" y="199"/>
                  </a:cubicBezTo>
                  <a:cubicBezTo>
                    <a:pt x="101" y="198"/>
                    <a:pt x="99" y="197"/>
                    <a:pt x="102" y="195"/>
                  </a:cubicBezTo>
                  <a:cubicBezTo>
                    <a:pt x="102" y="194"/>
                    <a:pt x="101" y="189"/>
                    <a:pt x="102" y="188"/>
                  </a:cubicBezTo>
                  <a:cubicBezTo>
                    <a:pt x="103" y="186"/>
                    <a:pt x="108" y="181"/>
                    <a:pt x="108" y="180"/>
                  </a:cubicBezTo>
                  <a:cubicBezTo>
                    <a:pt x="109" y="178"/>
                    <a:pt x="111" y="173"/>
                    <a:pt x="113" y="172"/>
                  </a:cubicBezTo>
                  <a:cubicBezTo>
                    <a:pt x="115" y="171"/>
                    <a:pt x="118" y="169"/>
                    <a:pt x="118" y="167"/>
                  </a:cubicBezTo>
                  <a:cubicBezTo>
                    <a:pt x="118" y="165"/>
                    <a:pt x="118" y="161"/>
                    <a:pt x="119" y="159"/>
                  </a:cubicBezTo>
                  <a:cubicBezTo>
                    <a:pt x="120" y="157"/>
                    <a:pt x="119" y="157"/>
                    <a:pt x="118" y="155"/>
                  </a:cubicBezTo>
                  <a:cubicBezTo>
                    <a:pt x="117" y="153"/>
                    <a:pt x="115" y="149"/>
                    <a:pt x="114" y="149"/>
                  </a:cubicBezTo>
                  <a:cubicBezTo>
                    <a:pt x="113" y="149"/>
                    <a:pt x="112" y="150"/>
                    <a:pt x="111" y="148"/>
                  </a:cubicBezTo>
                  <a:cubicBezTo>
                    <a:pt x="110" y="146"/>
                    <a:pt x="106" y="140"/>
                    <a:pt x="105" y="141"/>
                  </a:cubicBezTo>
                  <a:cubicBezTo>
                    <a:pt x="105" y="141"/>
                    <a:pt x="103" y="145"/>
                    <a:pt x="102" y="143"/>
                  </a:cubicBezTo>
                  <a:cubicBezTo>
                    <a:pt x="102" y="142"/>
                    <a:pt x="101" y="139"/>
                    <a:pt x="100" y="140"/>
                  </a:cubicBezTo>
                  <a:cubicBezTo>
                    <a:pt x="100" y="141"/>
                    <a:pt x="98" y="142"/>
                    <a:pt x="98" y="141"/>
                  </a:cubicBezTo>
                  <a:cubicBezTo>
                    <a:pt x="97" y="140"/>
                    <a:pt x="94" y="136"/>
                    <a:pt x="94" y="136"/>
                  </a:cubicBezTo>
                  <a:cubicBezTo>
                    <a:pt x="93" y="135"/>
                    <a:pt x="94" y="128"/>
                    <a:pt x="93" y="127"/>
                  </a:cubicBezTo>
                  <a:cubicBezTo>
                    <a:pt x="92" y="126"/>
                    <a:pt x="90" y="123"/>
                    <a:pt x="89" y="123"/>
                  </a:cubicBezTo>
                  <a:cubicBezTo>
                    <a:pt x="89" y="123"/>
                    <a:pt x="86" y="122"/>
                    <a:pt x="86" y="121"/>
                  </a:cubicBezTo>
                  <a:cubicBezTo>
                    <a:pt x="86" y="120"/>
                    <a:pt x="85" y="118"/>
                    <a:pt x="86" y="117"/>
                  </a:cubicBezTo>
                  <a:cubicBezTo>
                    <a:pt x="87" y="117"/>
                    <a:pt x="87" y="115"/>
                    <a:pt x="87" y="114"/>
                  </a:cubicBezTo>
                  <a:cubicBezTo>
                    <a:pt x="86" y="114"/>
                    <a:pt x="84" y="110"/>
                    <a:pt x="84" y="109"/>
                  </a:cubicBezTo>
                  <a:cubicBezTo>
                    <a:pt x="84" y="108"/>
                    <a:pt x="85" y="105"/>
                    <a:pt x="84" y="104"/>
                  </a:cubicBezTo>
                  <a:cubicBezTo>
                    <a:pt x="84" y="103"/>
                    <a:pt x="80" y="95"/>
                    <a:pt x="80" y="94"/>
                  </a:cubicBezTo>
                  <a:cubicBezTo>
                    <a:pt x="80" y="93"/>
                    <a:pt x="80" y="91"/>
                    <a:pt x="80" y="90"/>
                  </a:cubicBezTo>
                  <a:cubicBezTo>
                    <a:pt x="79" y="89"/>
                    <a:pt x="76" y="86"/>
                    <a:pt x="77" y="85"/>
                  </a:cubicBezTo>
                  <a:cubicBezTo>
                    <a:pt x="78" y="85"/>
                    <a:pt x="79" y="83"/>
                    <a:pt x="80" y="83"/>
                  </a:cubicBezTo>
                  <a:cubicBezTo>
                    <a:pt x="80" y="83"/>
                    <a:pt x="82" y="84"/>
                    <a:pt x="82" y="84"/>
                  </a:cubicBezTo>
                  <a:cubicBezTo>
                    <a:pt x="82" y="83"/>
                    <a:pt x="84" y="83"/>
                    <a:pt x="84" y="82"/>
                  </a:cubicBezTo>
                  <a:cubicBezTo>
                    <a:pt x="83" y="81"/>
                    <a:pt x="82" y="80"/>
                    <a:pt x="83" y="79"/>
                  </a:cubicBezTo>
                  <a:cubicBezTo>
                    <a:pt x="84" y="78"/>
                    <a:pt x="85" y="77"/>
                    <a:pt x="84" y="76"/>
                  </a:cubicBezTo>
                  <a:cubicBezTo>
                    <a:pt x="84" y="74"/>
                    <a:pt x="86" y="73"/>
                    <a:pt x="86" y="73"/>
                  </a:cubicBezTo>
                  <a:cubicBezTo>
                    <a:pt x="86" y="72"/>
                    <a:pt x="87" y="69"/>
                    <a:pt x="86" y="68"/>
                  </a:cubicBezTo>
                  <a:cubicBezTo>
                    <a:pt x="85" y="67"/>
                    <a:pt x="83" y="64"/>
                    <a:pt x="84" y="62"/>
                  </a:cubicBezTo>
                  <a:cubicBezTo>
                    <a:pt x="84" y="60"/>
                    <a:pt x="84" y="52"/>
                    <a:pt x="84" y="52"/>
                  </a:cubicBezTo>
                  <a:cubicBezTo>
                    <a:pt x="85" y="51"/>
                    <a:pt x="85" y="47"/>
                    <a:pt x="84" y="47"/>
                  </a:cubicBezTo>
                  <a:cubicBezTo>
                    <a:pt x="83" y="46"/>
                    <a:pt x="84" y="42"/>
                    <a:pt x="83" y="41"/>
                  </a:cubicBezTo>
                  <a:cubicBezTo>
                    <a:pt x="83" y="41"/>
                    <a:pt x="82" y="35"/>
                    <a:pt x="81" y="34"/>
                  </a:cubicBezTo>
                  <a:cubicBezTo>
                    <a:pt x="80" y="33"/>
                    <a:pt x="78" y="29"/>
                    <a:pt x="77" y="29"/>
                  </a:cubicBezTo>
                  <a:cubicBezTo>
                    <a:pt x="77" y="30"/>
                    <a:pt x="76" y="31"/>
                    <a:pt x="76" y="30"/>
                  </a:cubicBezTo>
                  <a:cubicBezTo>
                    <a:pt x="75" y="29"/>
                    <a:pt x="73" y="30"/>
                    <a:pt x="74" y="30"/>
                  </a:cubicBezTo>
                  <a:cubicBezTo>
                    <a:pt x="74" y="31"/>
                    <a:pt x="74" y="34"/>
                    <a:pt x="73" y="34"/>
                  </a:cubicBezTo>
                  <a:cubicBezTo>
                    <a:pt x="72" y="33"/>
                    <a:pt x="71" y="30"/>
                    <a:pt x="72" y="29"/>
                  </a:cubicBezTo>
                  <a:cubicBezTo>
                    <a:pt x="73" y="28"/>
                    <a:pt x="78" y="23"/>
                    <a:pt x="79" y="23"/>
                  </a:cubicBezTo>
                  <a:cubicBezTo>
                    <a:pt x="80" y="23"/>
                    <a:pt x="82" y="22"/>
                    <a:pt x="81" y="21"/>
                  </a:cubicBezTo>
                  <a:cubicBezTo>
                    <a:pt x="81" y="20"/>
                    <a:pt x="79" y="19"/>
                    <a:pt x="78" y="19"/>
                  </a:cubicBezTo>
                  <a:cubicBezTo>
                    <a:pt x="77" y="19"/>
                    <a:pt x="72" y="20"/>
                    <a:pt x="71" y="21"/>
                  </a:cubicBezTo>
                  <a:cubicBezTo>
                    <a:pt x="71" y="21"/>
                    <a:pt x="68" y="24"/>
                    <a:pt x="68" y="24"/>
                  </a:cubicBezTo>
                  <a:cubicBezTo>
                    <a:pt x="68" y="23"/>
                    <a:pt x="67" y="22"/>
                    <a:pt x="68" y="22"/>
                  </a:cubicBezTo>
                  <a:cubicBezTo>
                    <a:pt x="69" y="21"/>
                    <a:pt x="68" y="19"/>
                    <a:pt x="67" y="18"/>
                  </a:cubicBezTo>
                  <a:cubicBezTo>
                    <a:pt x="66" y="17"/>
                    <a:pt x="64" y="18"/>
                    <a:pt x="64" y="17"/>
                  </a:cubicBezTo>
                  <a:cubicBezTo>
                    <a:pt x="63" y="16"/>
                    <a:pt x="65" y="17"/>
                    <a:pt x="65" y="15"/>
                  </a:cubicBezTo>
                  <a:cubicBezTo>
                    <a:pt x="65" y="13"/>
                    <a:pt x="65" y="11"/>
                    <a:pt x="64" y="10"/>
                  </a:cubicBezTo>
                  <a:cubicBezTo>
                    <a:pt x="63" y="10"/>
                    <a:pt x="62" y="8"/>
                    <a:pt x="62" y="7"/>
                  </a:cubicBezTo>
                  <a:cubicBezTo>
                    <a:pt x="62" y="6"/>
                    <a:pt x="60" y="3"/>
                    <a:pt x="60" y="3"/>
                  </a:cubicBezTo>
                  <a:cubicBezTo>
                    <a:pt x="60" y="4"/>
                    <a:pt x="59" y="5"/>
                    <a:pt x="58" y="4"/>
                  </a:cubicBezTo>
                  <a:cubicBezTo>
                    <a:pt x="57" y="3"/>
                    <a:pt x="55" y="1"/>
                    <a:pt x="54" y="1"/>
                  </a:cubicBezTo>
                  <a:cubicBezTo>
                    <a:pt x="54" y="1"/>
                    <a:pt x="51" y="0"/>
                    <a:pt x="50" y="1"/>
                  </a:cubicBezTo>
                  <a:cubicBezTo>
                    <a:pt x="50" y="1"/>
                    <a:pt x="49" y="3"/>
                    <a:pt x="50" y="4"/>
                  </a:cubicBezTo>
                  <a:cubicBezTo>
                    <a:pt x="51" y="5"/>
                    <a:pt x="56" y="12"/>
                    <a:pt x="58" y="12"/>
                  </a:cubicBezTo>
                  <a:cubicBezTo>
                    <a:pt x="60" y="12"/>
                    <a:pt x="56" y="13"/>
                    <a:pt x="56" y="14"/>
                  </a:cubicBezTo>
                  <a:cubicBezTo>
                    <a:pt x="56" y="15"/>
                    <a:pt x="56" y="20"/>
                    <a:pt x="57" y="21"/>
                  </a:cubicBezTo>
                  <a:cubicBezTo>
                    <a:pt x="58" y="21"/>
                    <a:pt x="59" y="23"/>
                    <a:pt x="59" y="24"/>
                  </a:cubicBezTo>
                  <a:cubicBezTo>
                    <a:pt x="59" y="27"/>
                    <a:pt x="56" y="26"/>
                    <a:pt x="55" y="27"/>
                  </a:cubicBezTo>
                  <a:cubicBezTo>
                    <a:pt x="54" y="27"/>
                    <a:pt x="57" y="30"/>
                    <a:pt x="56" y="30"/>
                  </a:cubicBezTo>
                  <a:cubicBezTo>
                    <a:pt x="54" y="30"/>
                    <a:pt x="54" y="31"/>
                    <a:pt x="54" y="31"/>
                  </a:cubicBezTo>
                  <a:cubicBezTo>
                    <a:pt x="54" y="32"/>
                    <a:pt x="56" y="35"/>
                    <a:pt x="56" y="36"/>
                  </a:cubicBezTo>
                  <a:cubicBezTo>
                    <a:pt x="57" y="36"/>
                    <a:pt x="60" y="42"/>
                    <a:pt x="61" y="43"/>
                  </a:cubicBezTo>
                  <a:cubicBezTo>
                    <a:pt x="61" y="44"/>
                    <a:pt x="62" y="47"/>
                    <a:pt x="61" y="47"/>
                  </a:cubicBezTo>
                  <a:cubicBezTo>
                    <a:pt x="60" y="48"/>
                    <a:pt x="60" y="49"/>
                    <a:pt x="60" y="50"/>
                  </a:cubicBezTo>
                  <a:cubicBezTo>
                    <a:pt x="61" y="51"/>
                    <a:pt x="62" y="54"/>
                    <a:pt x="61" y="55"/>
                  </a:cubicBezTo>
                  <a:cubicBezTo>
                    <a:pt x="61" y="56"/>
                    <a:pt x="55" y="59"/>
                    <a:pt x="54" y="59"/>
                  </a:cubicBezTo>
                  <a:cubicBezTo>
                    <a:pt x="53" y="59"/>
                    <a:pt x="51" y="59"/>
                    <a:pt x="49" y="58"/>
                  </a:cubicBezTo>
                  <a:cubicBezTo>
                    <a:pt x="48" y="57"/>
                    <a:pt x="46" y="51"/>
                    <a:pt x="46" y="50"/>
                  </a:cubicBezTo>
                  <a:close/>
                </a:path>
              </a:pathLst>
            </a:custGeom>
            <a:solidFill>
              <a:schemeClr val="accent1"/>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7" name="Freeform 17"/>
            <p:cNvSpPr>
              <a:spLocks/>
            </p:cNvSpPr>
            <p:nvPr/>
          </p:nvSpPr>
          <p:spPr bwMode="auto">
            <a:xfrm>
              <a:off x="2781284" y="1043328"/>
              <a:ext cx="22945" cy="13767"/>
            </a:xfrm>
            <a:custGeom>
              <a:avLst/>
              <a:gdLst>
                <a:gd name="T0" fmla="*/ 2 w 5"/>
                <a:gd name="T1" fmla="*/ 3 h 3"/>
                <a:gd name="T2" fmla="*/ 3 w 5"/>
                <a:gd name="T3" fmla="*/ 0 h 3"/>
                <a:gd name="T4" fmla="*/ 0 w 5"/>
                <a:gd name="T5" fmla="*/ 1 h 3"/>
                <a:gd name="T6" fmla="*/ 2 w 5"/>
                <a:gd name="T7" fmla="*/ 3 h 3"/>
              </a:gdLst>
              <a:ahLst/>
              <a:cxnLst>
                <a:cxn ang="0">
                  <a:pos x="T0" y="T1"/>
                </a:cxn>
                <a:cxn ang="0">
                  <a:pos x="T2" y="T3"/>
                </a:cxn>
                <a:cxn ang="0">
                  <a:pos x="T4" y="T5"/>
                </a:cxn>
                <a:cxn ang="0">
                  <a:pos x="T6" y="T7"/>
                </a:cxn>
              </a:cxnLst>
              <a:rect l="0" t="0" r="r" b="b"/>
              <a:pathLst>
                <a:path w="5" h="3">
                  <a:moveTo>
                    <a:pt x="2" y="3"/>
                  </a:moveTo>
                  <a:cubicBezTo>
                    <a:pt x="5" y="3"/>
                    <a:pt x="4" y="0"/>
                    <a:pt x="3" y="0"/>
                  </a:cubicBezTo>
                  <a:cubicBezTo>
                    <a:pt x="3" y="1"/>
                    <a:pt x="0" y="0"/>
                    <a:pt x="0" y="1"/>
                  </a:cubicBezTo>
                  <a:cubicBezTo>
                    <a:pt x="1" y="2"/>
                    <a:pt x="1" y="3"/>
                    <a:pt x="2" y="3"/>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8" name="Freeform 18"/>
            <p:cNvSpPr>
              <a:spLocks/>
            </p:cNvSpPr>
            <p:nvPr/>
          </p:nvSpPr>
          <p:spPr bwMode="auto">
            <a:xfrm>
              <a:off x="2754897" y="1057095"/>
              <a:ext cx="18356" cy="12620"/>
            </a:xfrm>
            <a:custGeom>
              <a:avLst/>
              <a:gdLst>
                <a:gd name="T0" fmla="*/ 4 w 4"/>
                <a:gd name="T1" fmla="*/ 1 h 3"/>
                <a:gd name="T2" fmla="*/ 1 w 4"/>
                <a:gd name="T3" fmla="*/ 2 h 3"/>
                <a:gd name="T4" fmla="*/ 4 w 4"/>
                <a:gd name="T5" fmla="*/ 1 h 3"/>
              </a:gdLst>
              <a:ahLst/>
              <a:cxnLst>
                <a:cxn ang="0">
                  <a:pos x="T0" y="T1"/>
                </a:cxn>
                <a:cxn ang="0">
                  <a:pos x="T2" y="T3"/>
                </a:cxn>
                <a:cxn ang="0">
                  <a:pos x="T4" y="T5"/>
                </a:cxn>
              </a:cxnLst>
              <a:rect l="0" t="0" r="r" b="b"/>
              <a:pathLst>
                <a:path w="4" h="3">
                  <a:moveTo>
                    <a:pt x="4" y="1"/>
                  </a:moveTo>
                  <a:cubicBezTo>
                    <a:pt x="3" y="0"/>
                    <a:pt x="0" y="1"/>
                    <a:pt x="1" y="2"/>
                  </a:cubicBezTo>
                  <a:cubicBezTo>
                    <a:pt x="2" y="3"/>
                    <a:pt x="4" y="2"/>
                    <a:pt x="4"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19" name="Freeform 19"/>
            <p:cNvSpPr>
              <a:spLocks/>
            </p:cNvSpPr>
            <p:nvPr/>
          </p:nvSpPr>
          <p:spPr bwMode="auto">
            <a:xfrm>
              <a:off x="3298686" y="1353081"/>
              <a:ext cx="9178" cy="21797"/>
            </a:xfrm>
            <a:custGeom>
              <a:avLst/>
              <a:gdLst>
                <a:gd name="T0" fmla="*/ 0 w 2"/>
                <a:gd name="T1" fmla="*/ 1 h 5"/>
                <a:gd name="T2" fmla="*/ 0 w 2"/>
                <a:gd name="T3" fmla="*/ 3 h 5"/>
                <a:gd name="T4" fmla="*/ 2 w 2"/>
                <a:gd name="T5" fmla="*/ 5 h 5"/>
                <a:gd name="T6" fmla="*/ 2 w 2"/>
                <a:gd name="T7" fmla="*/ 3 h 5"/>
                <a:gd name="T8" fmla="*/ 0 w 2"/>
                <a:gd name="T9" fmla="*/ 1 h 5"/>
              </a:gdLst>
              <a:ahLst/>
              <a:cxnLst>
                <a:cxn ang="0">
                  <a:pos x="T0" y="T1"/>
                </a:cxn>
                <a:cxn ang="0">
                  <a:pos x="T2" y="T3"/>
                </a:cxn>
                <a:cxn ang="0">
                  <a:pos x="T4" y="T5"/>
                </a:cxn>
                <a:cxn ang="0">
                  <a:pos x="T6" y="T7"/>
                </a:cxn>
                <a:cxn ang="0">
                  <a:pos x="T8" y="T9"/>
                </a:cxn>
              </a:cxnLst>
              <a:rect l="0" t="0" r="r" b="b"/>
              <a:pathLst>
                <a:path w="2" h="5">
                  <a:moveTo>
                    <a:pt x="0" y="1"/>
                  </a:moveTo>
                  <a:cubicBezTo>
                    <a:pt x="0" y="1"/>
                    <a:pt x="0" y="3"/>
                    <a:pt x="0" y="3"/>
                  </a:cubicBezTo>
                  <a:cubicBezTo>
                    <a:pt x="1" y="4"/>
                    <a:pt x="1" y="5"/>
                    <a:pt x="2" y="5"/>
                  </a:cubicBezTo>
                  <a:cubicBezTo>
                    <a:pt x="2" y="4"/>
                    <a:pt x="2" y="3"/>
                    <a:pt x="2" y="3"/>
                  </a:cubicBezTo>
                  <a:cubicBezTo>
                    <a:pt x="2" y="3"/>
                    <a:pt x="0" y="0"/>
                    <a:pt x="0"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0" name="Freeform 20"/>
            <p:cNvSpPr>
              <a:spLocks/>
            </p:cNvSpPr>
            <p:nvPr/>
          </p:nvSpPr>
          <p:spPr bwMode="auto">
            <a:xfrm>
              <a:off x="3383581" y="1799355"/>
              <a:ext cx="21797" cy="17209"/>
            </a:xfrm>
            <a:custGeom>
              <a:avLst/>
              <a:gdLst>
                <a:gd name="T0" fmla="*/ 4 w 5"/>
                <a:gd name="T1" fmla="*/ 2 h 4"/>
                <a:gd name="T2" fmla="*/ 1 w 5"/>
                <a:gd name="T3" fmla="*/ 1 h 4"/>
                <a:gd name="T4" fmla="*/ 1 w 5"/>
                <a:gd name="T5" fmla="*/ 3 h 4"/>
                <a:gd name="T6" fmla="*/ 4 w 5"/>
                <a:gd name="T7" fmla="*/ 4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3" y="1"/>
                    <a:pt x="2" y="0"/>
                    <a:pt x="1" y="1"/>
                  </a:cubicBezTo>
                  <a:cubicBezTo>
                    <a:pt x="1" y="1"/>
                    <a:pt x="0" y="2"/>
                    <a:pt x="1" y="3"/>
                  </a:cubicBezTo>
                  <a:cubicBezTo>
                    <a:pt x="2" y="4"/>
                    <a:pt x="3" y="4"/>
                    <a:pt x="4" y="4"/>
                  </a:cubicBezTo>
                  <a:cubicBezTo>
                    <a:pt x="5" y="4"/>
                    <a:pt x="5" y="3"/>
                    <a:pt x="4" y="2"/>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1" name="Freeform 21"/>
            <p:cNvSpPr>
              <a:spLocks/>
            </p:cNvSpPr>
            <p:nvPr/>
          </p:nvSpPr>
          <p:spPr bwMode="auto">
            <a:xfrm>
              <a:off x="3512071" y="1689220"/>
              <a:ext cx="12620" cy="12620"/>
            </a:xfrm>
            <a:custGeom>
              <a:avLst/>
              <a:gdLst>
                <a:gd name="T0" fmla="*/ 0 w 3"/>
                <a:gd name="T1" fmla="*/ 2 h 3"/>
                <a:gd name="T2" fmla="*/ 3 w 3"/>
                <a:gd name="T3" fmla="*/ 3 h 3"/>
                <a:gd name="T4" fmla="*/ 0 w 3"/>
                <a:gd name="T5" fmla="*/ 2 h 3"/>
              </a:gdLst>
              <a:ahLst/>
              <a:cxnLst>
                <a:cxn ang="0">
                  <a:pos x="T0" y="T1"/>
                </a:cxn>
                <a:cxn ang="0">
                  <a:pos x="T2" y="T3"/>
                </a:cxn>
                <a:cxn ang="0">
                  <a:pos x="T4" y="T5"/>
                </a:cxn>
              </a:cxnLst>
              <a:rect l="0" t="0" r="r" b="b"/>
              <a:pathLst>
                <a:path w="3" h="3">
                  <a:moveTo>
                    <a:pt x="0" y="2"/>
                  </a:moveTo>
                  <a:cubicBezTo>
                    <a:pt x="0" y="3"/>
                    <a:pt x="3" y="3"/>
                    <a:pt x="3" y="3"/>
                  </a:cubicBezTo>
                  <a:cubicBezTo>
                    <a:pt x="3" y="2"/>
                    <a:pt x="0" y="0"/>
                    <a:pt x="0" y="2"/>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2" name="Freeform 22"/>
            <p:cNvSpPr>
              <a:spLocks/>
            </p:cNvSpPr>
            <p:nvPr/>
          </p:nvSpPr>
          <p:spPr bwMode="auto">
            <a:xfrm>
              <a:off x="2928130" y="1140843"/>
              <a:ext cx="565586" cy="711285"/>
            </a:xfrm>
            <a:custGeom>
              <a:avLst/>
              <a:gdLst>
                <a:gd name="T0" fmla="*/ 123 w 128"/>
                <a:gd name="T1" fmla="*/ 146 h 161"/>
                <a:gd name="T2" fmla="*/ 117 w 128"/>
                <a:gd name="T3" fmla="*/ 126 h 161"/>
                <a:gd name="T4" fmla="*/ 115 w 128"/>
                <a:gd name="T5" fmla="*/ 116 h 161"/>
                <a:gd name="T6" fmla="*/ 109 w 128"/>
                <a:gd name="T7" fmla="*/ 116 h 161"/>
                <a:gd name="T8" fmla="*/ 115 w 128"/>
                <a:gd name="T9" fmla="*/ 113 h 161"/>
                <a:gd name="T10" fmla="*/ 123 w 128"/>
                <a:gd name="T11" fmla="*/ 113 h 161"/>
                <a:gd name="T12" fmla="*/ 118 w 128"/>
                <a:gd name="T13" fmla="*/ 100 h 161"/>
                <a:gd name="T14" fmla="*/ 120 w 128"/>
                <a:gd name="T15" fmla="*/ 94 h 161"/>
                <a:gd name="T16" fmla="*/ 114 w 128"/>
                <a:gd name="T17" fmla="*/ 84 h 161"/>
                <a:gd name="T18" fmla="*/ 109 w 128"/>
                <a:gd name="T19" fmla="*/ 78 h 161"/>
                <a:gd name="T20" fmla="*/ 107 w 128"/>
                <a:gd name="T21" fmla="*/ 71 h 161"/>
                <a:gd name="T22" fmla="*/ 101 w 128"/>
                <a:gd name="T23" fmla="*/ 69 h 161"/>
                <a:gd name="T24" fmla="*/ 96 w 128"/>
                <a:gd name="T25" fmla="*/ 73 h 161"/>
                <a:gd name="T26" fmla="*/ 99 w 128"/>
                <a:gd name="T27" fmla="*/ 76 h 161"/>
                <a:gd name="T28" fmla="*/ 94 w 128"/>
                <a:gd name="T29" fmla="*/ 72 h 161"/>
                <a:gd name="T30" fmla="*/ 87 w 128"/>
                <a:gd name="T31" fmla="*/ 66 h 161"/>
                <a:gd name="T32" fmla="*/ 92 w 128"/>
                <a:gd name="T33" fmla="*/ 63 h 161"/>
                <a:gd name="T34" fmla="*/ 92 w 128"/>
                <a:gd name="T35" fmla="*/ 58 h 161"/>
                <a:gd name="T36" fmla="*/ 81 w 128"/>
                <a:gd name="T37" fmla="*/ 51 h 161"/>
                <a:gd name="T38" fmla="*/ 72 w 128"/>
                <a:gd name="T39" fmla="*/ 52 h 161"/>
                <a:gd name="T40" fmla="*/ 70 w 128"/>
                <a:gd name="T41" fmla="*/ 48 h 161"/>
                <a:gd name="T42" fmla="*/ 61 w 128"/>
                <a:gd name="T43" fmla="*/ 43 h 161"/>
                <a:gd name="T44" fmla="*/ 59 w 128"/>
                <a:gd name="T45" fmla="*/ 49 h 161"/>
                <a:gd name="T46" fmla="*/ 48 w 128"/>
                <a:gd name="T47" fmla="*/ 43 h 161"/>
                <a:gd name="T48" fmla="*/ 53 w 128"/>
                <a:gd name="T49" fmla="*/ 36 h 161"/>
                <a:gd name="T50" fmla="*/ 46 w 128"/>
                <a:gd name="T51" fmla="*/ 36 h 161"/>
                <a:gd name="T52" fmla="*/ 45 w 128"/>
                <a:gd name="T53" fmla="*/ 44 h 161"/>
                <a:gd name="T54" fmla="*/ 41 w 128"/>
                <a:gd name="T55" fmla="*/ 40 h 161"/>
                <a:gd name="T56" fmla="*/ 32 w 128"/>
                <a:gd name="T57" fmla="*/ 34 h 161"/>
                <a:gd name="T58" fmla="*/ 32 w 128"/>
                <a:gd name="T59" fmla="*/ 29 h 161"/>
                <a:gd name="T60" fmla="*/ 22 w 128"/>
                <a:gd name="T61" fmla="*/ 13 h 161"/>
                <a:gd name="T62" fmla="*/ 16 w 128"/>
                <a:gd name="T63" fmla="*/ 10 h 161"/>
                <a:gd name="T64" fmla="*/ 25 w 128"/>
                <a:gd name="T65" fmla="*/ 7 h 161"/>
                <a:gd name="T66" fmla="*/ 21 w 128"/>
                <a:gd name="T67" fmla="*/ 2 h 161"/>
                <a:gd name="T68" fmla="*/ 10 w 128"/>
                <a:gd name="T69" fmla="*/ 4 h 161"/>
                <a:gd name="T70" fmla="*/ 1 w 128"/>
                <a:gd name="T71" fmla="*/ 6 h 161"/>
                <a:gd name="T72" fmla="*/ 31 w 128"/>
                <a:gd name="T73" fmla="*/ 62 h 161"/>
                <a:gd name="T74" fmla="*/ 33 w 128"/>
                <a:gd name="T75" fmla="*/ 71 h 161"/>
                <a:gd name="T76" fmla="*/ 39 w 128"/>
                <a:gd name="T77" fmla="*/ 74 h 161"/>
                <a:gd name="T78" fmla="*/ 43 w 128"/>
                <a:gd name="T79" fmla="*/ 86 h 161"/>
                <a:gd name="T80" fmla="*/ 52 w 128"/>
                <a:gd name="T81" fmla="*/ 81 h 161"/>
                <a:gd name="T82" fmla="*/ 58 w 128"/>
                <a:gd name="T83" fmla="*/ 76 h 161"/>
                <a:gd name="T84" fmla="*/ 62 w 128"/>
                <a:gd name="T85" fmla="*/ 76 h 161"/>
                <a:gd name="T86" fmla="*/ 55 w 128"/>
                <a:gd name="T87" fmla="*/ 84 h 161"/>
                <a:gd name="T88" fmla="*/ 47 w 128"/>
                <a:gd name="T89" fmla="*/ 91 h 161"/>
                <a:gd name="T90" fmla="*/ 64 w 128"/>
                <a:gd name="T91" fmla="*/ 117 h 161"/>
                <a:gd name="T92" fmla="*/ 87 w 128"/>
                <a:gd name="T93" fmla="*/ 155 h 161"/>
                <a:gd name="T94" fmla="*/ 97 w 128"/>
                <a:gd name="T95" fmla="*/ 157 h 161"/>
                <a:gd name="T96" fmla="*/ 85 w 128"/>
                <a:gd name="T97" fmla="*/ 139 h 161"/>
                <a:gd name="T98" fmla="*/ 101 w 128"/>
                <a:gd name="T99" fmla="*/ 150 h 161"/>
                <a:gd name="T100" fmla="*/ 99 w 128"/>
                <a:gd name="T101" fmla="*/ 140 h 161"/>
                <a:gd name="T102" fmla="*/ 106 w 128"/>
                <a:gd name="T103" fmla="*/ 146 h 161"/>
                <a:gd name="T104" fmla="*/ 107 w 128"/>
                <a:gd name="T105"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61">
                  <a:moveTo>
                    <a:pt x="114" y="151"/>
                  </a:moveTo>
                  <a:cubicBezTo>
                    <a:pt x="115" y="151"/>
                    <a:pt x="119" y="150"/>
                    <a:pt x="120" y="147"/>
                  </a:cubicBezTo>
                  <a:cubicBezTo>
                    <a:pt x="120" y="146"/>
                    <a:pt x="122" y="146"/>
                    <a:pt x="123" y="146"/>
                  </a:cubicBezTo>
                  <a:cubicBezTo>
                    <a:pt x="124" y="146"/>
                    <a:pt x="126" y="143"/>
                    <a:pt x="128" y="142"/>
                  </a:cubicBezTo>
                  <a:cubicBezTo>
                    <a:pt x="127" y="139"/>
                    <a:pt x="122" y="133"/>
                    <a:pt x="122" y="133"/>
                  </a:cubicBezTo>
                  <a:cubicBezTo>
                    <a:pt x="121" y="133"/>
                    <a:pt x="117" y="128"/>
                    <a:pt x="117" y="126"/>
                  </a:cubicBezTo>
                  <a:cubicBezTo>
                    <a:pt x="117" y="124"/>
                    <a:pt x="116" y="121"/>
                    <a:pt x="117" y="120"/>
                  </a:cubicBezTo>
                  <a:cubicBezTo>
                    <a:pt x="117" y="120"/>
                    <a:pt x="119" y="118"/>
                    <a:pt x="118" y="118"/>
                  </a:cubicBezTo>
                  <a:cubicBezTo>
                    <a:pt x="118" y="117"/>
                    <a:pt x="116" y="115"/>
                    <a:pt x="115" y="116"/>
                  </a:cubicBezTo>
                  <a:cubicBezTo>
                    <a:pt x="115" y="116"/>
                    <a:pt x="113" y="117"/>
                    <a:pt x="112" y="116"/>
                  </a:cubicBezTo>
                  <a:cubicBezTo>
                    <a:pt x="112" y="116"/>
                    <a:pt x="111" y="115"/>
                    <a:pt x="111" y="115"/>
                  </a:cubicBezTo>
                  <a:cubicBezTo>
                    <a:pt x="110" y="116"/>
                    <a:pt x="109" y="117"/>
                    <a:pt x="109" y="116"/>
                  </a:cubicBezTo>
                  <a:cubicBezTo>
                    <a:pt x="109" y="115"/>
                    <a:pt x="109" y="113"/>
                    <a:pt x="109" y="112"/>
                  </a:cubicBezTo>
                  <a:cubicBezTo>
                    <a:pt x="108" y="111"/>
                    <a:pt x="108" y="108"/>
                    <a:pt x="110" y="109"/>
                  </a:cubicBezTo>
                  <a:cubicBezTo>
                    <a:pt x="112" y="111"/>
                    <a:pt x="114" y="113"/>
                    <a:pt x="115" y="113"/>
                  </a:cubicBezTo>
                  <a:cubicBezTo>
                    <a:pt x="116" y="112"/>
                    <a:pt x="121" y="119"/>
                    <a:pt x="122" y="118"/>
                  </a:cubicBezTo>
                  <a:cubicBezTo>
                    <a:pt x="123" y="118"/>
                    <a:pt x="126" y="118"/>
                    <a:pt x="125" y="117"/>
                  </a:cubicBezTo>
                  <a:cubicBezTo>
                    <a:pt x="124" y="116"/>
                    <a:pt x="123" y="114"/>
                    <a:pt x="123" y="113"/>
                  </a:cubicBezTo>
                  <a:cubicBezTo>
                    <a:pt x="123" y="112"/>
                    <a:pt x="124" y="109"/>
                    <a:pt x="123" y="108"/>
                  </a:cubicBezTo>
                  <a:cubicBezTo>
                    <a:pt x="122" y="107"/>
                    <a:pt x="120" y="104"/>
                    <a:pt x="120" y="103"/>
                  </a:cubicBezTo>
                  <a:cubicBezTo>
                    <a:pt x="120" y="103"/>
                    <a:pt x="116" y="101"/>
                    <a:pt x="118" y="100"/>
                  </a:cubicBezTo>
                  <a:cubicBezTo>
                    <a:pt x="119" y="100"/>
                    <a:pt x="122" y="102"/>
                    <a:pt x="122" y="101"/>
                  </a:cubicBezTo>
                  <a:cubicBezTo>
                    <a:pt x="122" y="99"/>
                    <a:pt x="122" y="96"/>
                    <a:pt x="122" y="95"/>
                  </a:cubicBezTo>
                  <a:cubicBezTo>
                    <a:pt x="121" y="95"/>
                    <a:pt x="121" y="94"/>
                    <a:pt x="120" y="94"/>
                  </a:cubicBezTo>
                  <a:cubicBezTo>
                    <a:pt x="120" y="94"/>
                    <a:pt x="117" y="93"/>
                    <a:pt x="117" y="92"/>
                  </a:cubicBezTo>
                  <a:cubicBezTo>
                    <a:pt x="118" y="91"/>
                    <a:pt x="118" y="90"/>
                    <a:pt x="117" y="88"/>
                  </a:cubicBezTo>
                  <a:cubicBezTo>
                    <a:pt x="116" y="86"/>
                    <a:pt x="114" y="83"/>
                    <a:pt x="114" y="84"/>
                  </a:cubicBezTo>
                  <a:cubicBezTo>
                    <a:pt x="114" y="84"/>
                    <a:pt x="111" y="85"/>
                    <a:pt x="111" y="84"/>
                  </a:cubicBezTo>
                  <a:cubicBezTo>
                    <a:pt x="112" y="82"/>
                    <a:pt x="111" y="80"/>
                    <a:pt x="111" y="80"/>
                  </a:cubicBezTo>
                  <a:cubicBezTo>
                    <a:pt x="110" y="80"/>
                    <a:pt x="107" y="77"/>
                    <a:pt x="109" y="78"/>
                  </a:cubicBezTo>
                  <a:cubicBezTo>
                    <a:pt x="111" y="78"/>
                    <a:pt x="113" y="81"/>
                    <a:pt x="113" y="79"/>
                  </a:cubicBezTo>
                  <a:cubicBezTo>
                    <a:pt x="114" y="78"/>
                    <a:pt x="112" y="76"/>
                    <a:pt x="111" y="75"/>
                  </a:cubicBezTo>
                  <a:cubicBezTo>
                    <a:pt x="110" y="74"/>
                    <a:pt x="107" y="72"/>
                    <a:pt x="107" y="71"/>
                  </a:cubicBezTo>
                  <a:cubicBezTo>
                    <a:pt x="107" y="69"/>
                    <a:pt x="109" y="65"/>
                    <a:pt x="109" y="65"/>
                  </a:cubicBezTo>
                  <a:cubicBezTo>
                    <a:pt x="109" y="64"/>
                    <a:pt x="107" y="65"/>
                    <a:pt x="106" y="66"/>
                  </a:cubicBezTo>
                  <a:cubicBezTo>
                    <a:pt x="106" y="68"/>
                    <a:pt x="101" y="69"/>
                    <a:pt x="101" y="69"/>
                  </a:cubicBezTo>
                  <a:cubicBezTo>
                    <a:pt x="101" y="70"/>
                    <a:pt x="100" y="71"/>
                    <a:pt x="99" y="71"/>
                  </a:cubicBezTo>
                  <a:cubicBezTo>
                    <a:pt x="98" y="70"/>
                    <a:pt x="96" y="69"/>
                    <a:pt x="96" y="70"/>
                  </a:cubicBezTo>
                  <a:cubicBezTo>
                    <a:pt x="96" y="72"/>
                    <a:pt x="94" y="73"/>
                    <a:pt x="96" y="73"/>
                  </a:cubicBezTo>
                  <a:cubicBezTo>
                    <a:pt x="98" y="74"/>
                    <a:pt x="99" y="75"/>
                    <a:pt x="100" y="75"/>
                  </a:cubicBezTo>
                  <a:cubicBezTo>
                    <a:pt x="100" y="74"/>
                    <a:pt x="101" y="74"/>
                    <a:pt x="102" y="75"/>
                  </a:cubicBezTo>
                  <a:cubicBezTo>
                    <a:pt x="102" y="76"/>
                    <a:pt x="100" y="75"/>
                    <a:pt x="99" y="76"/>
                  </a:cubicBezTo>
                  <a:cubicBezTo>
                    <a:pt x="98" y="77"/>
                    <a:pt x="96" y="76"/>
                    <a:pt x="96" y="76"/>
                  </a:cubicBezTo>
                  <a:cubicBezTo>
                    <a:pt x="96" y="77"/>
                    <a:pt x="94" y="79"/>
                    <a:pt x="95" y="77"/>
                  </a:cubicBezTo>
                  <a:cubicBezTo>
                    <a:pt x="95" y="76"/>
                    <a:pt x="95" y="73"/>
                    <a:pt x="94" y="72"/>
                  </a:cubicBezTo>
                  <a:cubicBezTo>
                    <a:pt x="93" y="71"/>
                    <a:pt x="92" y="67"/>
                    <a:pt x="92" y="67"/>
                  </a:cubicBezTo>
                  <a:cubicBezTo>
                    <a:pt x="91" y="66"/>
                    <a:pt x="90" y="65"/>
                    <a:pt x="89" y="66"/>
                  </a:cubicBezTo>
                  <a:cubicBezTo>
                    <a:pt x="89" y="66"/>
                    <a:pt x="86" y="68"/>
                    <a:pt x="87" y="66"/>
                  </a:cubicBezTo>
                  <a:cubicBezTo>
                    <a:pt x="88" y="65"/>
                    <a:pt x="91" y="64"/>
                    <a:pt x="90" y="63"/>
                  </a:cubicBezTo>
                  <a:cubicBezTo>
                    <a:pt x="89" y="63"/>
                    <a:pt x="87" y="62"/>
                    <a:pt x="88" y="61"/>
                  </a:cubicBezTo>
                  <a:cubicBezTo>
                    <a:pt x="90" y="61"/>
                    <a:pt x="92" y="63"/>
                    <a:pt x="92" y="63"/>
                  </a:cubicBezTo>
                  <a:cubicBezTo>
                    <a:pt x="93" y="64"/>
                    <a:pt x="95" y="64"/>
                    <a:pt x="95" y="64"/>
                  </a:cubicBezTo>
                  <a:cubicBezTo>
                    <a:pt x="95" y="64"/>
                    <a:pt x="96" y="62"/>
                    <a:pt x="95" y="61"/>
                  </a:cubicBezTo>
                  <a:cubicBezTo>
                    <a:pt x="95" y="60"/>
                    <a:pt x="92" y="58"/>
                    <a:pt x="92" y="58"/>
                  </a:cubicBezTo>
                  <a:cubicBezTo>
                    <a:pt x="91" y="59"/>
                    <a:pt x="87" y="60"/>
                    <a:pt x="86" y="59"/>
                  </a:cubicBezTo>
                  <a:cubicBezTo>
                    <a:pt x="85" y="58"/>
                    <a:pt x="83" y="54"/>
                    <a:pt x="83" y="53"/>
                  </a:cubicBezTo>
                  <a:cubicBezTo>
                    <a:pt x="83" y="52"/>
                    <a:pt x="82" y="51"/>
                    <a:pt x="81" y="51"/>
                  </a:cubicBezTo>
                  <a:cubicBezTo>
                    <a:pt x="80" y="51"/>
                    <a:pt x="77" y="49"/>
                    <a:pt x="77" y="49"/>
                  </a:cubicBezTo>
                  <a:cubicBezTo>
                    <a:pt x="76" y="48"/>
                    <a:pt x="75" y="48"/>
                    <a:pt x="74" y="49"/>
                  </a:cubicBezTo>
                  <a:cubicBezTo>
                    <a:pt x="74" y="50"/>
                    <a:pt x="72" y="52"/>
                    <a:pt x="72" y="52"/>
                  </a:cubicBezTo>
                  <a:cubicBezTo>
                    <a:pt x="72" y="52"/>
                    <a:pt x="71" y="55"/>
                    <a:pt x="70" y="54"/>
                  </a:cubicBezTo>
                  <a:cubicBezTo>
                    <a:pt x="69" y="53"/>
                    <a:pt x="70" y="52"/>
                    <a:pt x="71" y="50"/>
                  </a:cubicBezTo>
                  <a:cubicBezTo>
                    <a:pt x="72" y="48"/>
                    <a:pt x="71" y="48"/>
                    <a:pt x="70" y="48"/>
                  </a:cubicBezTo>
                  <a:cubicBezTo>
                    <a:pt x="69" y="47"/>
                    <a:pt x="68" y="44"/>
                    <a:pt x="67" y="44"/>
                  </a:cubicBezTo>
                  <a:cubicBezTo>
                    <a:pt x="67" y="45"/>
                    <a:pt x="66" y="46"/>
                    <a:pt x="65" y="45"/>
                  </a:cubicBezTo>
                  <a:cubicBezTo>
                    <a:pt x="64" y="45"/>
                    <a:pt x="61" y="43"/>
                    <a:pt x="61" y="43"/>
                  </a:cubicBezTo>
                  <a:cubicBezTo>
                    <a:pt x="60" y="43"/>
                    <a:pt x="59" y="43"/>
                    <a:pt x="58" y="43"/>
                  </a:cubicBezTo>
                  <a:cubicBezTo>
                    <a:pt x="58" y="44"/>
                    <a:pt x="56" y="45"/>
                    <a:pt x="58" y="45"/>
                  </a:cubicBezTo>
                  <a:cubicBezTo>
                    <a:pt x="59" y="46"/>
                    <a:pt x="60" y="48"/>
                    <a:pt x="59" y="49"/>
                  </a:cubicBezTo>
                  <a:cubicBezTo>
                    <a:pt x="58" y="49"/>
                    <a:pt x="56" y="47"/>
                    <a:pt x="55" y="47"/>
                  </a:cubicBezTo>
                  <a:cubicBezTo>
                    <a:pt x="54" y="47"/>
                    <a:pt x="51" y="47"/>
                    <a:pt x="50" y="46"/>
                  </a:cubicBezTo>
                  <a:cubicBezTo>
                    <a:pt x="50" y="45"/>
                    <a:pt x="48" y="44"/>
                    <a:pt x="48" y="43"/>
                  </a:cubicBezTo>
                  <a:cubicBezTo>
                    <a:pt x="48" y="41"/>
                    <a:pt x="47" y="39"/>
                    <a:pt x="49" y="39"/>
                  </a:cubicBezTo>
                  <a:cubicBezTo>
                    <a:pt x="50" y="40"/>
                    <a:pt x="52" y="39"/>
                    <a:pt x="52" y="38"/>
                  </a:cubicBezTo>
                  <a:cubicBezTo>
                    <a:pt x="53" y="38"/>
                    <a:pt x="54" y="37"/>
                    <a:pt x="53" y="36"/>
                  </a:cubicBezTo>
                  <a:cubicBezTo>
                    <a:pt x="53" y="35"/>
                    <a:pt x="51" y="35"/>
                    <a:pt x="51" y="33"/>
                  </a:cubicBezTo>
                  <a:cubicBezTo>
                    <a:pt x="51" y="32"/>
                    <a:pt x="50" y="31"/>
                    <a:pt x="49" y="33"/>
                  </a:cubicBezTo>
                  <a:cubicBezTo>
                    <a:pt x="48" y="34"/>
                    <a:pt x="47" y="36"/>
                    <a:pt x="46" y="36"/>
                  </a:cubicBezTo>
                  <a:cubicBezTo>
                    <a:pt x="45" y="36"/>
                    <a:pt x="43" y="37"/>
                    <a:pt x="43" y="38"/>
                  </a:cubicBezTo>
                  <a:cubicBezTo>
                    <a:pt x="43" y="39"/>
                    <a:pt x="42" y="40"/>
                    <a:pt x="43" y="41"/>
                  </a:cubicBezTo>
                  <a:cubicBezTo>
                    <a:pt x="45" y="42"/>
                    <a:pt x="45" y="43"/>
                    <a:pt x="45" y="44"/>
                  </a:cubicBezTo>
                  <a:cubicBezTo>
                    <a:pt x="45" y="46"/>
                    <a:pt x="42" y="49"/>
                    <a:pt x="41" y="49"/>
                  </a:cubicBezTo>
                  <a:cubicBezTo>
                    <a:pt x="41" y="49"/>
                    <a:pt x="38" y="46"/>
                    <a:pt x="38" y="45"/>
                  </a:cubicBezTo>
                  <a:cubicBezTo>
                    <a:pt x="39" y="44"/>
                    <a:pt x="41" y="41"/>
                    <a:pt x="41" y="40"/>
                  </a:cubicBezTo>
                  <a:cubicBezTo>
                    <a:pt x="41" y="39"/>
                    <a:pt x="40" y="38"/>
                    <a:pt x="39" y="39"/>
                  </a:cubicBezTo>
                  <a:cubicBezTo>
                    <a:pt x="38" y="39"/>
                    <a:pt x="37" y="38"/>
                    <a:pt x="36" y="37"/>
                  </a:cubicBezTo>
                  <a:cubicBezTo>
                    <a:pt x="35" y="36"/>
                    <a:pt x="33" y="35"/>
                    <a:pt x="32" y="34"/>
                  </a:cubicBezTo>
                  <a:cubicBezTo>
                    <a:pt x="31" y="33"/>
                    <a:pt x="29" y="29"/>
                    <a:pt x="31" y="31"/>
                  </a:cubicBezTo>
                  <a:cubicBezTo>
                    <a:pt x="32" y="32"/>
                    <a:pt x="34" y="34"/>
                    <a:pt x="35" y="33"/>
                  </a:cubicBezTo>
                  <a:cubicBezTo>
                    <a:pt x="35" y="33"/>
                    <a:pt x="34" y="30"/>
                    <a:pt x="32" y="29"/>
                  </a:cubicBezTo>
                  <a:cubicBezTo>
                    <a:pt x="31" y="27"/>
                    <a:pt x="27" y="24"/>
                    <a:pt x="27" y="22"/>
                  </a:cubicBezTo>
                  <a:cubicBezTo>
                    <a:pt x="26" y="20"/>
                    <a:pt x="24" y="14"/>
                    <a:pt x="23" y="13"/>
                  </a:cubicBezTo>
                  <a:cubicBezTo>
                    <a:pt x="23" y="12"/>
                    <a:pt x="22" y="12"/>
                    <a:pt x="22" y="13"/>
                  </a:cubicBezTo>
                  <a:cubicBezTo>
                    <a:pt x="22" y="15"/>
                    <a:pt x="22" y="17"/>
                    <a:pt x="21" y="16"/>
                  </a:cubicBezTo>
                  <a:cubicBezTo>
                    <a:pt x="20" y="15"/>
                    <a:pt x="19" y="12"/>
                    <a:pt x="17" y="12"/>
                  </a:cubicBezTo>
                  <a:cubicBezTo>
                    <a:pt x="16" y="12"/>
                    <a:pt x="14" y="10"/>
                    <a:pt x="16" y="10"/>
                  </a:cubicBezTo>
                  <a:cubicBezTo>
                    <a:pt x="18" y="9"/>
                    <a:pt x="17" y="6"/>
                    <a:pt x="19" y="7"/>
                  </a:cubicBezTo>
                  <a:cubicBezTo>
                    <a:pt x="21" y="8"/>
                    <a:pt x="22" y="11"/>
                    <a:pt x="23" y="10"/>
                  </a:cubicBezTo>
                  <a:cubicBezTo>
                    <a:pt x="24" y="9"/>
                    <a:pt x="25" y="9"/>
                    <a:pt x="25" y="7"/>
                  </a:cubicBezTo>
                  <a:cubicBezTo>
                    <a:pt x="25" y="5"/>
                    <a:pt x="25" y="3"/>
                    <a:pt x="26" y="2"/>
                  </a:cubicBezTo>
                  <a:cubicBezTo>
                    <a:pt x="27" y="1"/>
                    <a:pt x="25" y="0"/>
                    <a:pt x="24" y="0"/>
                  </a:cubicBezTo>
                  <a:cubicBezTo>
                    <a:pt x="23" y="0"/>
                    <a:pt x="22" y="2"/>
                    <a:pt x="21" y="2"/>
                  </a:cubicBezTo>
                  <a:cubicBezTo>
                    <a:pt x="20" y="2"/>
                    <a:pt x="17" y="3"/>
                    <a:pt x="16" y="2"/>
                  </a:cubicBezTo>
                  <a:cubicBezTo>
                    <a:pt x="16" y="2"/>
                    <a:pt x="14" y="1"/>
                    <a:pt x="14" y="2"/>
                  </a:cubicBezTo>
                  <a:cubicBezTo>
                    <a:pt x="14" y="3"/>
                    <a:pt x="11" y="5"/>
                    <a:pt x="10" y="4"/>
                  </a:cubicBezTo>
                  <a:cubicBezTo>
                    <a:pt x="9" y="4"/>
                    <a:pt x="6" y="3"/>
                    <a:pt x="5" y="3"/>
                  </a:cubicBezTo>
                  <a:cubicBezTo>
                    <a:pt x="5" y="3"/>
                    <a:pt x="2" y="2"/>
                    <a:pt x="2" y="3"/>
                  </a:cubicBezTo>
                  <a:cubicBezTo>
                    <a:pt x="2" y="4"/>
                    <a:pt x="0" y="5"/>
                    <a:pt x="1" y="6"/>
                  </a:cubicBezTo>
                  <a:cubicBezTo>
                    <a:pt x="2" y="7"/>
                    <a:pt x="10" y="15"/>
                    <a:pt x="12" y="17"/>
                  </a:cubicBezTo>
                  <a:cubicBezTo>
                    <a:pt x="13" y="19"/>
                    <a:pt x="33" y="48"/>
                    <a:pt x="34" y="51"/>
                  </a:cubicBezTo>
                  <a:cubicBezTo>
                    <a:pt x="34" y="53"/>
                    <a:pt x="34" y="61"/>
                    <a:pt x="31" y="62"/>
                  </a:cubicBezTo>
                  <a:cubicBezTo>
                    <a:pt x="29" y="62"/>
                    <a:pt x="27" y="62"/>
                    <a:pt x="27" y="62"/>
                  </a:cubicBezTo>
                  <a:cubicBezTo>
                    <a:pt x="27" y="63"/>
                    <a:pt x="26" y="63"/>
                    <a:pt x="28" y="64"/>
                  </a:cubicBezTo>
                  <a:cubicBezTo>
                    <a:pt x="29" y="65"/>
                    <a:pt x="32" y="71"/>
                    <a:pt x="33" y="71"/>
                  </a:cubicBezTo>
                  <a:cubicBezTo>
                    <a:pt x="34" y="71"/>
                    <a:pt x="35" y="71"/>
                    <a:pt x="34" y="72"/>
                  </a:cubicBezTo>
                  <a:cubicBezTo>
                    <a:pt x="34" y="73"/>
                    <a:pt x="36" y="76"/>
                    <a:pt x="36" y="76"/>
                  </a:cubicBezTo>
                  <a:cubicBezTo>
                    <a:pt x="36" y="76"/>
                    <a:pt x="39" y="72"/>
                    <a:pt x="39" y="74"/>
                  </a:cubicBezTo>
                  <a:cubicBezTo>
                    <a:pt x="40" y="76"/>
                    <a:pt x="38" y="76"/>
                    <a:pt x="38" y="77"/>
                  </a:cubicBezTo>
                  <a:cubicBezTo>
                    <a:pt x="38" y="79"/>
                    <a:pt x="37" y="79"/>
                    <a:pt x="38" y="80"/>
                  </a:cubicBezTo>
                  <a:cubicBezTo>
                    <a:pt x="39" y="81"/>
                    <a:pt x="42" y="85"/>
                    <a:pt x="43" y="86"/>
                  </a:cubicBezTo>
                  <a:cubicBezTo>
                    <a:pt x="43" y="87"/>
                    <a:pt x="44" y="90"/>
                    <a:pt x="45" y="90"/>
                  </a:cubicBezTo>
                  <a:cubicBezTo>
                    <a:pt x="46" y="90"/>
                    <a:pt x="47" y="82"/>
                    <a:pt x="48" y="82"/>
                  </a:cubicBezTo>
                  <a:cubicBezTo>
                    <a:pt x="48" y="82"/>
                    <a:pt x="52" y="82"/>
                    <a:pt x="52" y="81"/>
                  </a:cubicBezTo>
                  <a:cubicBezTo>
                    <a:pt x="52" y="80"/>
                    <a:pt x="52" y="78"/>
                    <a:pt x="53" y="78"/>
                  </a:cubicBezTo>
                  <a:cubicBezTo>
                    <a:pt x="54" y="78"/>
                    <a:pt x="56" y="79"/>
                    <a:pt x="57" y="79"/>
                  </a:cubicBezTo>
                  <a:cubicBezTo>
                    <a:pt x="58" y="78"/>
                    <a:pt x="59" y="76"/>
                    <a:pt x="58" y="76"/>
                  </a:cubicBezTo>
                  <a:cubicBezTo>
                    <a:pt x="57" y="75"/>
                    <a:pt x="55" y="70"/>
                    <a:pt x="57" y="70"/>
                  </a:cubicBezTo>
                  <a:cubicBezTo>
                    <a:pt x="58" y="70"/>
                    <a:pt x="59" y="77"/>
                    <a:pt x="61" y="75"/>
                  </a:cubicBezTo>
                  <a:cubicBezTo>
                    <a:pt x="63" y="73"/>
                    <a:pt x="64" y="74"/>
                    <a:pt x="62" y="76"/>
                  </a:cubicBezTo>
                  <a:cubicBezTo>
                    <a:pt x="61" y="77"/>
                    <a:pt x="59" y="78"/>
                    <a:pt x="58" y="79"/>
                  </a:cubicBezTo>
                  <a:cubicBezTo>
                    <a:pt x="58" y="80"/>
                    <a:pt x="57" y="81"/>
                    <a:pt x="57" y="82"/>
                  </a:cubicBezTo>
                  <a:cubicBezTo>
                    <a:pt x="57" y="83"/>
                    <a:pt x="55" y="84"/>
                    <a:pt x="55" y="84"/>
                  </a:cubicBezTo>
                  <a:cubicBezTo>
                    <a:pt x="55" y="83"/>
                    <a:pt x="53" y="82"/>
                    <a:pt x="52" y="83"/>
                  </a:cubicBezTo>
                  <a:cubicBezTo>
                    <a:pt x="51" y="83"/>
                    <a:pt x="49" y="85"/>
                    <a:pt x="49" y="86"/>
                  </a:cubicBezTo>
                  <a:cubicBezTo>
                    <a:pt x="49" y="87"/>
                    <a:pt x="48" y="90"/>
                    <a:pt x="47" y="91"/>
                  </a:cubicBezTo>
                  <a:cubicBezTo>
                    <a:pt x="45" y="92"/>
                    <a:pt x="46" y="93"/>
                    <a:pt x="47" y="94"/>
                  </a:cubicBezTo>
                  <a:cubicBezTo>
                    <a:pt x="48" y="94"/>
                    <a:pt x="57" y="107"/>
                    <a:pt x="58" y="109"/>
                  </a:cubicBezTo>
                  <a:cubicBezTo>
                    <a:pt x="59" y="111"/>
                    <a:pt x="62" y="114"/>
                    <a:pt x="64" y="117"/>
                  </a:cubicBezTo>
                  <a:cubicBezTo>
                    <a:pt x="67" y="119"/>
                    <a:pt x="70" y="127"/>
                    <a:pt x="71" y="128"/>
                  </a:cubicBezTo>
                  <a:cubicBezTo>
                    <a:pt x="73" y="130"/>
                    <a:pt x="80" y="140"/>
                    <a:pt x="80" y="142"/>
                  </a:cubicBezTo>
                  <a:cubicBezTo>
                    <a:pt x="81" y="144"/>
                    <a:pt x="87" y="154"/>
                    <a:pt x="87" y="155"/>
                  </a:cubicBezTo>
                  <a:cubicBezTo>
                    <a:pt x="88" y="156"/>
                    <a:pt x="87" y="158"/>
                    <a:pt x="88" y="159"/>
                  </a:cubicBezTo>
                  <a:cubicBezTo>
                    <a:pt x="89" y="159"/>
                    <a:pt x="90" y="161"/>
                    <a:pt x="91" y="161"/>
                  </a:cubicBezTo>
                  <a:cubicBezTo>
                    <a:pt x="93" y="161"/>
                    <a:pt x="97" y="159"/>
                    <a:pt x="97" y="157"/>
                  </a:cubicBezTo>
                  <a:cubicBezTo>
                    <a:pt x="97" y="156"/>
                    <a:pt x="95" y="153"/>
                    <a:pt x="95" y="152"/>
                  </a:cubicBezTo>
                  <a:cubicBezTo>
                    <a:pt x="95" y="152"/>
                    <a:pt x="94" y="150"/>
                    <a:pt x="94" y="150"/>
                  </a:cubicBezTo>
                  <a:cubicBezTo>
                    <a:pt x="93" y="149"/>
                    <a:pt x="83" y="139"/>
                    <a:pt x="85" y="139"/>
                  </a:cubicBezTo>
                  <a:cubicBezTo>
                    <a:pt x="86" y="139"/>
                    <a:pt x="88" y="142"/>
                    <a:pt x="90" y="142"/>
                  </a:cubicBezTo>
                  <a:cubicBezTo>
                    <a:pt x="92" y="142"/>
                    <a:pt x="92" y="141"/>
                    <a:pt x="93" y="142"/>
                  </a:cubicBezTo>
                  <a:cubicBezTo>
                    <a:pt x="94" y="143"/>
                    <a:pt x="100" y="150"/>
                    <a:pt x="101" y="150"/>
                  </a:cubicBezTo>
                  <a:cubicBezTo>
                    <a:pt x="102" y="150"/>
                    <a:pt x="105" y="149"/>
                    <a:pt x="104" y="147"/>
                  </a:cubicBezTo>
                  <a:cubicBezTo>
                    <a:pt x="103" y="146"/>
                    <a:pt x="98" y="142"/>
                    <a:pt x="98" y="141"/>
                  </a:cubicBezTo>
                  <a:cubicBezTo>
                    <a:pt x="97" y="140"/>
                    <a:pt x="98" y="138"/>
                    <a:pt x="99" y="140"/>
                  </a:cubicBezTo>
                  <a:cubicBezTo>
                    <a:pt x="100" y="141"/>
                    <a:pt x="102" y="143"/>
                    <a:pt x="103" y="143"/>
                  </a:cubicBezTo>
                  <a:cubicBezTo>
                    <a:pt x="104" y="143"/>
                    <a:pt x="104" y="144"/>
                    <a:pt x="104" y="145"/>
                  </a:cubicBezTo>
                  <a:cubicBezTo>
                    <a:pt x="104" y="146"/>
                    <a:pt x="105" y="147"/>
                    <a:pt x="106" y="146"/>
                  </a:cubicBezTo>
                  <a:cubicBezTo>
                    <a:pt x="107" y="146"/>
                    <a:pt x="110" y="139"/>
                    <a:pt x="110" y="140"/>
                  </a:cubicBezTo>
                  <a:cubicBezTo>
                    <a:pt x="111" y="141"/>
                    <a:pt x="110" y="144"/>
                    <a:pt x="109" y="145"/>
                  </a:cubicBezTo>
                  <a:cubicBezTo>
                    <a:pt x="109" y="145"/>
                    <a:pt x="106" y="148"/>
                    <a:pt x="107" y="149"/>
                  </a:cubicBezTo>
                  <a:cubicBezTo>
                    <a:pt x="108" y="149"/>
                    <a:pt x="108" y="151"/>
                    <a:pt x="109" y="151"/>
                  </a:cubicBezTo>
                  <a:cubicBezTo>
                    <a:pt x="111" y="151"/>
                    <a:pt x="115" y="151"/>
                    <a:pt x="114" y="151"/>
                  </a:cubicBezTo>
                  <a:close/>
                </a:path>
              </a:pathLst>
            </a:custGeom>
            <a:solidFill>
              <a:srgbClr val="43B02A"/>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3" name="Freeform 23"/>
            <p:cNvSpPr>
              <a:spLocks/>
            </p:cNvSpPr>
            <p:nvPr/>
          </p:nvSpPr>
          <p:spPr bwMode="auto">
            <a:xfrm>
              <a:off x="1467702" y="4956541"/>
              <a:ext cx="30975" cy="57362"/>
            </a:xfrm>
            <a:custGeom>
              <a:avLst/>
              <a:gdLst>
                <a:gd name="T0" fmla="*/ 6 w 7"/>
                <a:gd name="T1" fmla="*/ 11 h 13"/>
                <a:gd name="T2" fmla="*/ 5 w 7"/>
                <a:gd name="T3" fmla="*/ 7 h 13"/>
                <a:gd name="T4" fmla="*/ 4 w 7"/>
                <a:gd name="T5" fmla="*/ 1 h 13"/>
                <a:gd name="T6" fmla="*/ 1 w 7"/>
                <a:gd name="T7" fmla="*/ 5 h 13"/>
                <a:gd name="T8" fmla="*/ 0 w 7"/>
                <a:gd name="T9" fmla="*/ 8 h 13"/>
                <a:gd name="T10" fmla="*/ 6 w 7"/>
                <a:gd name="T11" fmla="*/ 13 h 13"/>
                <a:gd name="T12" fmla="*/ 6 w 7"/>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6" y="11"/>
                  </a:moveTo>
                  <a:cubicBezTo>
                    <a:pt x="6" y="10"/>
                    <a:pt x="5" y="9"/>
                    <a:pt x="5" y="7"/>
                  </a:cubicBezTo>
                  <a:cubicBezTo>
                    <a:pt x="5" y="6"/>
                    <a:pt x="5" y="0"/>
                    <a:pt x="4" y="1"/>
                  </a:cubicBezTo>
                  <a:cubicBezTo>
                    <a:pt x="3" y="1"/>
                    <a:pt x="1" y="4"/>
                    <a:pt x="1" y="5"/>
                  </a:cubicBezTo>
                  <a:cubicBezTo>
                    <a:pt x="1" y="6"/>
                    <a:pt x="0" y="8"/>
                    <a:pt x="0" y="8"/>
                  </a:cubicBezTo>
                  <a:cubicBezTo>
                    <a:pt x="1" y="9"/>
                    <a:pt x="5" y="13"/>
                    <a:pt x="6" y="13"/>
                  </a:cubicBezTo>
                  <a:cubicBezTo>
                    <a:pt x="6" y="13"/>
                    <a:pt x="7" y="12"/>
                    <a:pt x="6" y="1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4" name="Freeform 24"/>
            <p:cNvSpPr>
              <a:spLocks/>
            </p:cNvSpPr>
            <p:nvPr/>
          </p:nvSpPr>
          <p:spPr bwMode="auto">
            <a:xfrm>
              <a:off x="1370187" y="5110270"/>
              <a:ext cx="75717" cy="75717"/>
            </a:xfrm>
            <a:custGeom>
              <a:avLst/>
              <a:gdLst>
                <a:gd name="T0" fmla="*/ 16 w 17"/>
                <a:gd name="T1" fmla="*/ 14 h 17"/>
                <a:gd name="T2" fmla="*/ 15 w 17"/>
                <a:gd name="T3" fmla="*/ 12 h 17"/>
                <a:gd name="T4" fmla="*/ 14 w 17"/>
                <a:gd name="T5" fmla="*/ 4 h 17"/>
                <a:gd name="T6" fmla="*/ 11 w 17"/>
                <a:gd name="T7" fmla="*/ 2 h 17"/>
                <a:gd name="T8" fmla="*/ 7 w 17"/>
                <a:gd name="T9" fmla="*/ 4 h 17"/>
                <a:gd name="T10" fmla="*/ 3 w 17"/>
                <a:gd name="T11" fmla="*/ 8 h 17"/>
                <a:gd name="T12" fmla="*/ 1 w 17"/>
                <a:gd name="T13" fmla="*/ 15 h 17"/>
                <a:gd name="T14" fmla="*/ 6 w 17"/>
                <a:gd name="T15" fmla="*/ 10 h 17"/>
                <a:gd name="T16" fmla="*/ 8 w 17"/>
                <a:gd name="T17" fmla="*/ 13 h 17"/>
                <a:gd name="T18" fmla="*/ 10 w 17"/>
                <a:gd name="T19" fmla="*/ 15 h 17"/>
                <a:gd name="T20" fmla="*/ 12 w 17"/>
                <a:gd name="T21" fmla="*/ 14 h 17"/>
                <a:gd name="T22" fmla="*/ 13 w 17"/>
                <a:gd name="T23" fmla="*/ 16 h 17"/>
                <a:gd name="T24" fmla="*/ 12 w 17"/>
                <a:gd name="T25" fmla="*/ 17 h 17"/>
                <a:gd name="T26" fmla="*/ 16 w 17"/>
                <a:gd name="T2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6" y="14"/>
                  </a:moveTo>
                  <a:cubicBezTo>
                    <a:pt x="16" y="14"/>
                    <a:pt x="15" y="13"/>
                    <a:pt x="15" y="12"/>
                  </a:cubicBezTo>
                  <a:cubicBezTo>
                    <a:pt x="15" y="10"/>
                    <a:pt x="15" y="5"/>
                    <a:pt x="14" y="4"/>
                  </a:cubicBezTo>
                  <a:cubicBezTo>
                    <a:pt x="13" y="3"/>
                    <a:pt x="11" y="0"/>
                    <a:pt x="11" y="2"/>
                  </a:cubicBezTo>
                  <a:cubicBezTo>
                    <a:pt x="10" y="4"/>
                    <a:pt x="7" y="3"/>
                    <a:pt x="7" y="4"/>
                  </a:cubicBezTo>
                  <a:cubicBezTo>
                    <a:pt x="7" y="5"/>
                    <a:pt x="4" y="7"/>
                    <a:pt x="3" y="8"/>
                  </a:cubicBezTo>
                  <a:cubicBezTo>
                    <a:pt x="3" y="9"/>
                    <a:pt x="0" y="15"/>
                    <a:pt x="1" y="15"/>
                  </a:cubicBezTo>
                  <a:cubicBezTo>
                    <a:pt x="2" y="15"/>
                    <a:pt x="5" y="9"/>
                    <a:pt x="6" y="10"/>
                  </a:cubicBezTo>
                  <a:cubicBezTo>
                    <a:pt x="7" y="12"/>
                    <a:pt x="7" y="13"/>
                    <a:pt x="8" y="13"/>
                  </a:cubicBezTo>
                  <a:cubicBezTo>
                    <a:pt x="9" y="14"/>
                    <a:pt x="8" y="16"/>
                    <a:pt x="10" y="15"/>
                  </a:cubicBezTo>
                  <a:cubicBezTo>
                    <a:pt x="11" y="14"/>
                    <a:pt x="12" y="13"/>
                    <a:pt x="12" y="14"/>
                  </a:cubicBezTo>
                  <a:cubicBezTo>
                    <a:pt x="13" y="14"/>
                    <a:pt x="14" y="15"/>
                    <a:pt x="13" y="16"/>
                  </a:cubicBezTo>
                  <a:cubicBezTo>
                    <a:pt x="13" y="16"/>
                    <a:pt x="11" y="17"/>
                    <a:pt x="12" y="17"/>
                  </a:cubicBezTo>
                  <a:cubicBezTo>
                    <a:pt x="13" y="17"/>
                    <a:pt x="17" y="16"/>
                    <a:pt x="16" y="14"/>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5" name="Freeform 25"/>
            <p:cNvSpPr>
              <a:spLocks/>
            </p:cNvSpPr>
            <p:nvPr/>
          </p:nvSpPr>
          <p:spPr bwMode="auto">
            <a:xfrm>
              <a:off x="1379365" y="5181399"/>
              <a:ext cx="30975" cy="9178"/>
            </a:xfrm>
            <a:custGeom>
              <a:avLst/>
              <a:gdLst>
                <a:gd name="T0" fmla="*/ 5 w 7"/>
                <a:gd name="T1" fmla="*/ 0 h 2"/>
                <a:gd name="T2" fmla="*/ 2 w 7"/>
                <a:gd name="T3" fmla="*/ 1 h 2"/>
                <a:gd name="T4" fmla="*/ 5 w 7"/>
                <a:gd name="T5" fmla="*/ 0 h 2"/>
              </a:gdLst>
              <a:ahLst/>
              <a:cxnLst>
                <a:cxn ang="0">
                  <a:pos x="T0" y="T1"/>
                </a:cxn>
                <a:cxn ang="0">
                  <a:pos x="T2" y="T3"/>
                </a:cxn>
                <a:cxn ang="0">
                  <a:pos x="T4" y="T5"/>
                </a:cxn>
              </a:cxnLst>
              <a:rect l="0" t="0" r="r" b="b"/>
              <a:pathLst>
                <a:path w="7" h="2">
                  <a:moveTo>
                    <a:pt x="5" y="0"/>
                  </a:moveTo>
                  <a:cubicBezTo>
                    <a:pt x="4" y="0"/>
                    <a:pt x="0" y="0"/>
                    <a:pt x="2" y="1"/>
                  </a:cubicBezTo>
                  <a:cubicBezTo>
                    <a:pt x="3" y="2"/>
                    <a:pt x="7" y="1"/>
                    <a:pt x="5" y="0"/>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6" name="Freeform 26"/>
            <p:cNvSpPr>
              <a:spLocks/>
            </p:cNvSpPr>
            <p:nvPr/>
          </p:nvSpPr>
          <p:spPr bwMode="auto">
            <a:xfrm>
              <a:off x="1401162" y="5260558"/>
              <a:ext cx="18356" cy="35564"/>
            </a:xfrm>
            <a:custGeom>
              <a:avLst/>
              <a:gdLst>
                <a:gd name="T0" fmla="*/ 0 w 4"/>
                <a:gd name="T1" fmla="*/ 6 h 8"/>
                <a:gd name="T2" fmla="*/ 3 w 4"/>
                <a:gd name="T3" fmla="*/ 1 h 8"/>
                <a:gd name="T4" fmla="*/ 0 w 4"/>
                <a:gd name="T5" fmla="*/ 6 h 8"/>
              </a:gdLst>
              <a:ahLst/>
              <a:cxnLst>
                <a:cxn ang="0">
                  <a:pos x="T0" y="T1"/>
                </a:cxn>
                <a:cxn ang="0">
                  <a:pos x="T2" y="T3"/>
                </a:cxn>
                <a:cxn ang="0">
                  <a:pos x="T4" y="T5"/>
                </a:cxn>
              </a:cxnLst>
              <a:rect l="0" t="0" r="r" b="b"/>
              <a:pathLst>
                <a:path w="4" h="8">
                  <a:moveTo>
                    <a:pt x="0" y="6"/>
                  </a:moveTo>
                  <a:cubicBezTo>
                    <a:pt x="0" y="6"/>
                    <a:pt x="1" y="0"/>
                    <a:pt x="3" y="1"/>
                  </a:cubicBezTo>
                  <a:cubicBezTo>
                    <a:pt x="4" y="2"/>
                    <a:pt x="1" y="8"/>
                    <a:pt x="0" y="6"/>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7" name="Freeform 27"/>
            <p:cNvSpPr>
              <a:spLocks/>
            </p:cNvSpPr>
            <p:nvPr/>
          </p:nvSpPr>
          <p:spPr bwMode="auto">
            <a:xfrm>
              <a:off x="1724682" y="5407404"/>
              <a:ext cx="21797" cy="8031"/>
            </a:xfrm>
            <a:custGeom>
              <a:avLst/>
              <a:gdLst>
                <a:gd name="T0" fmla="*/ 3 w 5"/>
                <a:gd name="T1" fmla="*/ 0 h 2"/>
                <a:gd name="T2" fmla="*/ 1 w 5"/>
                <a:gd name="T3" fmla="*/ 1 h 2"/>
                <a:gd name="T4" fmla="*/ 3 w 5"/>
                <a:gd name="T5" fmla="*/ 0 h 2"/>
              </a:gdLst>
              <a:ahLst/>
              <a:cxnLst>
                <a:cxn ang="0">
                  <a:pos x="T0" y="T1"/>
                </a:cxn>
                <a:cxn ang="0">
                  <a:pos x="T2" y="T3"/>
                </a:cxn>
                <a:cxn ang="0">
                  <a:pos x="T4" y="T5"/>
                </a:cxn>
              </a:cxnLst>
              <a:rect l="0" t="0" r="r" b="b"/>
              <a:pathLst>
                <a:path w="5" h="2">
                  <a:moveTo>
                    <a:pt x="3" y="0"/>
                  </a:moveTo>
                  <a:cubicBezTo>
                    <a:pt x="3" y="0"/>
                    <a:pt x="0" y="1"/>
                    <a:pt x="1" y="1"/>
                  </a:cubicBezTo>
                  <a:cubicBezTo>
                    <a:pt x="2" y="2"/>
                    <a:pt x="5" y="1"/>
                    <a:pt x="3" y="0"/>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8" name="Freeform 28"/>
            <p:cNvSpPr>
              <a:spLocks/>
            </p:cNvSpPr>
            <p:nvPr/>
          </p:nvSpPr>
          <p:spPr bwMode="auto">
            <a:xfrm>
              <a:off x="1892178" y="5500330"/>
              <a:ext cx="21797" cy="26386"/>
            </a:xfrm>
            <a:custGeom>
              <a:avLst/>
              <a:gdLst>
                <a:gd name="T0" fmla="*/ 2 w 5"/>
                <a:gd name="T1" fmla="*/ 1 h 6"/>
                <a:gd name="T2" fmla="*/ 0 w 5"/>
                <a:gd name="T3" fmla="*/ 4 h 6"/>
                <a:gd name="T4" fmla="*/ 2 w 5"/>
                <a:gd name="T5" fmla="*/ 5 h 6"/>
                <a:gd name="T6" fmla="*/ 2 w 5"/>
                <a:gd name="T7" fmla="*/ 1 h 6"/>
              </a:gdLst>
              <a:ahLst/>
              <a:cxnLst>
                <a:cxn ang="0">
                  <a:pos x="T0" y="T1"/>
                </a:cxn>
                <a:cxn ang="0">
                  <a:pos x="T2" y="T3"/>
                </a:cxn>
                <a:cxn ang="0">
                  <a:pos x="T4" y="T5"/>
                </a:cxn>
                <a:cxn ang="0">
                  <a:pos x="T6" y="T7"/>
                </a:cxn>
              </a:cxnLst>
              <a:rect l="0" t="0" r="r" b="b"/>
              <a:pathLst>
                <a:path w="5" h="6">
                  <a:moveTo>
                    <a:pt x="2" y="1"/>
                  </a:moveTo>
                  <a:cubicBezTo>
                    <a:pt x="1" y="1"/>
                    <a:pt x="0" y="3"/>
                    <a:pt x="0" y="4"/>
                  </a:cubicBezTo>
                  <a:cubicBezTo>
                    <a:pt x="0" y="4"/>
                    <a:pt x="2" y="6"/>
                    <a:pt x="2" y="5"/>
                  </a:cubicBezTo>
                  <a:cubicBezTo>
                    <a:pt x="3" y="4"/>
                    <a:pt x="5" y="0"/>
                    <a:pt x="2"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29" name="Freeform 29"/>
            <p:cNvSpPr>
              <a:spLocks/>
            </p:cNvSpPr>
            <p:nvPr/>
          </p:nvSpPr>
          <p:spPr bwMode="auto">
            <a:xfrm>
              <a:off x="1498677" y="5460176"/>
              <a:ext cx="17208" cy="12620"/>
            </a:xfrm>
            <a:custGeom>
              <a:avLst/>
              <a:gdLst>
                <a:gd name="T0" fmla="*/ 2 w 4"/>
                <a:gd name="T1" fmla="*/ 0 h 3"/>
                <a:gd name="T2" fmla="*/ 1 w 4"/>
                <a:gd name="T3" fmla="*/ 2 h 3"/>
                <a:gd name="T4" fmla="*/ 2 w 4"/>
                <a:gd name="T5" fmla="*/ 0 h 3"/>
              </a:gdLst>
              <a:ahLst/>
              <a:cxnLst>
                <a:cxn ang="0">
                  <a:pos x="T0" y="T1"/>
                </a:cxn>
                <a:cxn ang="0">
                  <a:pos x="T2" y="T3"/>
                </a:cxn>
                <a:cxn ang="0">
                  <a:pos x="T4" y="T5"/>
                </a:cxn>
              </a:cxnLst>
              <a:rect l="0" t="0" r="r" b="b"/>
              <a:pathLst>
                <a:path w="4" h="3">
                  <a:moveTo>
                    <a:pt x="2" y="0"/>
                  </a:moveTo>
                  <a:cubicBezTo>
                    <a:pt x="1" y="0"/>
                    <a:pt x="0" y="1"/>
                    <a:pt x="1" y="2"/>
                  </a:cubicBezTo>
                  <a:cubicBezTo>
                    <a:pt x="2" y="3"/>
                    <a:pt x="4" y="1"/>
                    <a:pt x="2" y="0"/>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30" name="Freeform 30"/>
            <p:cNvSpPr>
              <a:spLocks/>
            </p:cNvSpPr>
            <p:nvPr/>
          </p:nvSpPr>
          <p:spPr bwMode="auto">
            <a:xfrm>
              <a:off x="1675351" y="5512949"/>
              <a:ext cx="21797" cy="21797"/>
            </a:xfrm>
            <a:custGeom>
              <a:avLst/>
              <a:gdLst>
                <a:gd name="T0" fmla="*/ 2 w 5"/>
                <a:gd name="T1" fmla="*/ 1 h 5"/>
                <a:gd name="T2" fmla="*/ 1 w 5"/>
                <a:gd name="T3" fmla="*/ 3 h 5"/>
                <a:gd name="T4" fmla="*/ 4 w 5"/>
                <a:gd name="T5" fmla="*/ 4 h 5"/>
                <a:gd name="T6" fmla="*/ 4 w 5"/>
                <a:gd name="T7" fmla="*/ 2 h 5"/>
                <a:gd name="T8" fmla="*/ 2 w 5"/>
                <a:gd name="T9" fmla="*/ 1 h 5"/>
              </a:gdLst>
              <a:ahLst/>
              <a:cxnLst>
                <a:cxn ang="0">
                  <a:pos x="T0" y="T1"/>
                </a:cxn>
                <a:cxn ang="0">
                  <a:pos x="T2" y="T3"/>
                </a:cxn>
                <a:cxn ang="0">
                  <a:pos x="T4" y="T5"/>
                </a:cxn>
                <a:cxn ang="0">
                  <a:pos x="T6" y="T7"/>
                </a:cxn>
                <a:cxn ang="0">
                  <a:pos x="T8" y="T9"/>
                </a:cxn>
              </a:cxnLst>
              <a:rect l="0" t="0" r="r" b="b"/>
              <a:pathLst>
                <a:path w="5" h="5">
                  <a:moveTo>
                    <a:pt x="2" y="1"/>
                  </a:moveTo>
                  <a:cubicBezTo>
                    <a:pt x="1" y="1"/>
                    <a:pt x="0" y="2"/>
                    <a:pt x="1" y="3"/>
                  </a:cubicBezTo>
                  <a:cubicBezTo>
                    <a:pt x="2" y="4"/>
                    <a:pt x="3" y="5"/>
                    <a:pt x="4" y="4"/>
                  </a:cubicBezTo>
                  <a:cubicBezTo>
                    <a:pt x="4" y="4"/>
                    <a:pt x="5" y="2"/>
                    <a:pt x="4" y="2"/>
                  </a:cubicBezTo>
                  <a:cubicBezTo>
                    <a:pt x="4" y="1"/>
                    <a:pt x="3" y="0"/>
                    <a:pt x="2"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31" name="Freeform 31"/>
            <p:cNvSpPr>
              <a:spLocks/>
            </p:cNvSpPr>
            <p:nvPr/>
          </p:nvSpPr>
          <p:spPr bwMode="auto">
            <a:xfrm>
              <a:off x="1631756" y="5681592"/>
              <a:ext cx="17208" cy="17209"/>
            </a:xfrm>
            <a:custGeom>
              <a:avLst/>
              <a:gdLst>
                <a:gd name="T0" fmla="*/ 3 w 4"/>
                <a:gd name="T1" fmla="*/ 1 h 4"/>
                <a:gd name="T2" fmla="*/ 1 w 4"/>
                <a:gd name="T3" fmla="*/ 4 h 4"/>
                <a:gd name="T4" fmla="*/ 4 w 4"/>
                <a:gd name="T5" fmla="*/ 2 h 4"/>
                <a:gd name="T6" fmla="*/ 3 w 4"/>
                <a:gd name="T7" fmla="*/ 1 h 4"/>
              </a:gdLst>
              <a:ahLst/>
              <a:cxnLst>
                <a:cxn ang="0">
                  <a:pos x="T0" y="T1"/>
                </a:cxn>
                <a:cxn ang="0">
                  <a:pos x="T2" y="T3"/>
                </a:cxn>
                <a:cxn ang="0">
                  <a:pos x="T4" y="T5"/>
                </a:cxn>
                <a:cxn ang="0">
                  <a:pos x="T6" y="T7"/>
                </a:cxn>
              </a:cxnLst>
              <a:rect l="0" t="0" r="r" b="b"/>
              <a:pathLst>
                <a:path w="4" h="4">
                  <a:moveTo>
                    <a:pt x="3" y="1"/>
                  </a:moveTo>
                  <a:cubicBezTo>
                    <a:pt x="2" y="1"/>
                    <a:pt x="0" y="3"/>
                    <a:pt x="1" y="4"/>
                  </a:cubicBezTo>
                  <a:cubicBezTo>
                    <a:pt x="2" y="4"/>
                    <a:pt x="4" y="3"/>
                    <a:pt x="4" y="2"/>
                  </a:cubicBezTo>
                  <a:cubicBezTo>
                    <a:pt x="4" y="1"/>
                    <a:pt x="3" y="0"/>
                    <a:pt x="3"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32" name="Freeform 32"/>
            <p:cNvSpPr>
              <a:spLocks/>
            </p:cNvSpPr>
            <p:nvPr/>
          </p:nvSpPr>
          <p:spPr bwMode="auto">
            <a:xfrm>
              <a:off x="1658143" y="5491152"/>
              <a:ext cx="181263" cy="216827"/>
            </a:xfrm>
            <a:custGeom>
              <a:avLst/>
              <a:gdLst>
                <a:gd name="T0" fmla="*/ 11 w 41"/>
                <a:gd name="T1" fmla="*/ 4 h 49"/>
                <a:gd name="T2" fmla="*/ 12 w 41"/>
                <a:gd name="T3" fmla="*/ 7 h 49"/>
                <a:gd name="T4" fmla="*/ 12 w 41"/>
                <a:gd name="T5" fmla="*/ 9 h 49"/>
                <a:gd name="T6" fmla="*/ 15 w 41"/>
                <a:gd name="T7" fmla="*/ 16 h 49"/>
                <a:gd name="T8" fmla="*/ 14 w 41"/>
                <a:gd name="T9" fmla="*/ 22 h 49"/>
                <a:gd name="T10" fmla="*/ 12 w 41"/>
                <a:gd name="T11" fmla="*/ 22 h 49"/>
                <a:gd name="T12" fmla="*/ 11 w 41"/>
                <a:gd name="T13" fmla="*/ 25 h 49"/>
                <a:gd name="T14" fmla="*/ 13 w 41"/>
                <a:gd name="T15" fmla="*/ 27 h 49"/>
                <a:gd name="T16" fmla="*/ 11 w 41"/>
                <a:gd name="T17" fmla="*/ 28 h 49"/>
                <a:gd name="T18" fmla="*/ 9 w 41"/>
                <a:gd name="T19" fmla="*/ 28 h 49"/>
                <a:gd name="T20" fmla="*/ 5 w 41"/>
                <a:gd name="T21" fmla="*/ 33 h 49"/>
                <a:gd name="T22" fmla="*/ 6 w 41"/>
                <a:gd name="T23" fmla="*/ 36 h 49"/>
                <a:gd name="T24" fmla="*/ 5 w 41"/>
                <a:gd name="T25" fmla="*/ 39 h 49"/>
                <a:gd name="T26" fmla="*/ 1 w 41"/>
                <a:gd name="T27" fmla="*/ 43 h 49"/>
                <a:gd name="T28" fmla="*/ 1 w 41"/>
                <a:gd name="T29" fmla="*/ 48 h 49"/>
                <a:gd name="T30" fmla="*/ 5 w 41"/>
                <a:gd name="T31" fmla="*/ 48 h 49"/>
                <a:gd name="T32" fmla="*/ 9 w 41"/>
                <a:gd name="T33" fmla="*/ 46 h 49"/>
                <a:gd name="T34" fmla="*/ 11 w 41"/>
                <a:gd name="T35" fmla="*/ 44 h 49"/>
                <a:gd name="T36" fmla="*/ 7 w 41"/>
                <a:gd name="T37" fmla="*/ 44 h 49"/>
                <a:gd name="T38" fmla="*/ 12 w 41"/>
                <a:gd name="T39" fmla="*/ 39 h 49"/>
                <a:gd name="T40" fmla="*/ 14 w 41"/>
                <a:gd name="T41" fmla="*/ 40 h 49"/>
                <a:gd name="T42" fmla="*/ 21 w 41"/>
                <a:gd name="T43" fmla="*/ 40 h 49"/>
                <a:gd name="T44" fmla="*/ 30 w 41"/>
                <a:gd name="T45" fmla="*/ 35 h 49"/>
                <a:gd name="T46" fmla="*/ 36 w 41"/>
                <a:gd name="T47" fmla="*/ 34 h 49"/>
                <a:gd name="T48" fmla="*/ 39 w 41"/>
                <a:gd name="T49" fmla="*/ 31 h 49"/>
                <a:gd name="T50" fmla="*/ 39 w 41"/>
                <a:gd name="T51" fmla="*/ 31 h 49"/>
                <a:gd name="T52" fmla="*/ 38 w 41"/>
                <a:gd name="T53" fmla="*/ 28 h 49"/>
                <a:gd name="T54" fmla="*/ 40 w 41"/>
                <a:gd name="T55" fmla="*/ 27 h 49"/>
                <a:gd name="T56" fmla="*/ 38 w 41"/>
                <a:gd name="T57" fmla="*/ 23 h 49"/>
                <a:gd name="T58" fmla="*/ 38 w 41"/>
                <a:gd name="T59" fmla="*/ 18 h 49"/>
                <a:gd name="T60" fmla="*/ 34 w 41"/>
                <a:gd name="T61" fmla="*/ 24 h 49"/>
                <a:gd name="T62" fmla="*/ 33 w 41"/>
                <a:gd name="T63" fmla="*/ 20 h 49"/>
                <a:gd name="T64" fmla="*/ 30 w 41"/>
                <a:gd name="T65" fmla="*/ 20 h 49"/>
                <a:gd name="T66" fmla="*/ 28 w 41"/>
                <a:gd name="T67" fmla="*/ 20 h 49"/>
                <a:gd name="T68" fmla="*/ 25 w 41"/>
                <a:gd name="T69" fmla="*/ 22 h 49"/>
                <a:gd name="T70" fmla="*/ 26 w 41"/>
                <a:gd name="T71" fmla="*/ 18 h 49"/>
                <a:gd name="T72" fmla="*/ 27 w 41"/>
                <a:gd name="T73" fmla="*/ 16 h 49"/>
                <a:gd name="T74" fmla="*/ 30 w 41"/>
                <a:gd name="T75" fmla="*/ 17 h 49"/>
                <a:gd name="T76" fmla="*/ 34 w 41"/>
                <a:gd name="T77" fmla="*/ 18 h 49"/>
                <a:gd name="T78" fmla="*/ 36 w 41"/>
                <a:gd name="T79" fmla="*/ 17 h 49"/>
                <a:gd name="T80" fmla="*/ 34 w 41"/>
                <a:gd name="T81" fmla="*/ 12 h 49"/>
                <a:gd name="T82" fmla="*/ 29 w 41"/>
                <a:gd name="T83" fmla="*/ 8 h 49"/>
                <a:gd name="T84" fmla="*/ 26 w 41"/>
                <a:gd name="T85" fmla="*/ 3 h 49"/>
                <a:gd name="T86" fmla="*/ 24 w 41"/>
                <a:gd name="T87" fmla="*/ 1 h 49"/>
                <a:gd name="T88" fmla="*/ 19 w 41"/>
                <a:gd name="T89" fmla="*/ 0 h 49"/>
                <a:gd name="T90" fmla="*/ 17 w 41"/>
                <a:gd name="T91" fmla="*/ 1 h 49"/>
                <a:gd name="T92" fmla="*/ 14 w 41"/>
                <a:gd name="T93" fmla="*/ 0 h 49"/>
                <a:gd name="T94" fmla="*/ 11 w 41"/>
                <a:gd name="T9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9">
                  <a:moveTo>
                    <a:pt x="11" y="4"/>
                  </a:moveTo>
                  <a:cubicBezTo>
                    <a:pt x="12" y="4"/>
                    <a:pt x="12" y="6"/>
                    <a:pt x="12" y="7"/>
                  </a:cubicBezTo>
                  <a:cubicBezTo>
                    <a:pt x="12" y="7"/>
                    <a:pt x="11" y="8"/>
                    <a:pt x="12" y="9"/>
                  </a:cubicBezTo>
                  <a:cubicBezTo>
                    <a:pt x="12" y="10"/>
                    <a:pt x="15" y="15"/>
                    <a:pt x="15" y="16"/>
                  </a:cubicBezTo>
                  <a:cubicBezTo>
                    <a:pt x="15" y="17"/>
                    <a:pt x="15" y="22"/>
                    <a:pt x="14" y="22"/>
                  </a:cubicBezTo>
                  <a:cubicBezTo>
                    <a:pt x="13" y="22"/>
                    <a:pt x="12" y="21"/>
                    <a:pt x="12" y="22"/>
                  </a:cubicBezTo>
                  <a:cubicBezTo>
                    <a:pt x="11" y="23"/>
                    <a:pt x="10" y="24"/>
                    <a:pt x="11" y="25"/>
                  </a:cubicBezTo>
                  <a:cubicBezTo>
                    <a:pt x="12" y="26"/>
                    <a:pt x="13" y="27"/>
                    <a:pt x="13" y="27"/>
                  </a:cubicBezTo>
                  <a:cubicBezTo>
                    <a:pt x="13" y="28"/>
                    <a:pt x="12" y="29"/>
                    <a:pt x="11" y="28"/>
                  </a:cubicBezTo>
                  <a:cubicBezTo>
                    <a:pt x="10" y="28"/>
                    <a:pt x="10" y="28"/>
                    <a:pt x="9" y="28"/>
                  </a:cubicBezTo>
                  <a:cubicBezTo>
                    <a:pt x="9" y="29"/>
                    <a:pt x="5" y="33"/>
                    <a:pt x="5" y="33"/>
                  </a:cubicBezTo>
                  <a:cubicBezTo>
                    <a:pt x="5" y="34"/>
                    <a:pt x="6" y="35"/>
                    <a:pt x="6" y="36"/>
                  </a:cubicBezTo>
                  <a:cubicBezTo>
                    <a:pt x="6" y="37"/>
                    <a:pt x="5" y="38"/>
                    <a:pt x="5" y="39"/>
                  </a:cubicBezTo>
                  <a:cubicBezTo>
                    <a:pt x="4" y="40"/>
                    <a:pt x="1" y="42"/>
                    <a:pt x="1" y="43"/>
                  </a:cubicBezTo>
                  <a:cubicBezTo>
                    <a:pt x="1" y="44"/>
                    <a:pt x="0" y="48"/>
                    <a:pt x="1" y="48"/>
                  </a:cubicBezTo>
                  <a:cubicBezTo>
                    <a:pt x="2" y="49"/>
                    <a:pt x="5" y="49"/>
                    <a:pt x="5" y="48"/>
                  </a:cubicBezTo>
                  <a:cubicBezTo>
                    <a:pt x="6" y="47"/>
                    <a:pt x="8" y="46"/>
                    <a:pt x="9" y="46"/>
                  </a:cubicBezTo>
                  <a:cubicBezTo>
                    <a:pt x="10" y="46"/>
                    <a:pt x="12" y="44"/>
                    <a:pt x="11" y="44"/>
                  </a:cubicBezTo>
                  <a:cubicBezTo>
                    <a:pt x="10" y="43"/>
                    <a:pt x="5" y="45"/>
                    <a:pt x="7" y="44"/>
                  </a:cubicBezTo>
                  <a:cubicBezTo>
                    <a:pt x="8" y="42"/>
                    <a:pt x="11" y="40"/>
                    <a:pt x="12" y="39"/>
                  </a:cubicBezTo>
                  <a:cubicBezTo>
                    <a:pt x="12" y="38"/>
                    <a:pt x="13" y="42"/>
                    <a:pt x="14" y="40"/>
                  </a:cubicBezTo>
                  <a:cubicBezTo>
                    <a:pt x="14" y="39"/>
                    <a:pt x="19" y="41"/>
                    <a:pt x="21" y="40"/>
                  </a:cubicBezTo>
                  <a:cubicBezTo>
                    <a:pt x="24" y="38"/>
                    <a:pt x="29" y="35"/>
                    <a:pt x="30" y="35"/>
                  </a:cubicBezTo>
                  <a:cubicBezTo>
                    <a:pt x="31" y="34"/>
                    <a:pt x="36" y="35"/>
                    <a:pt x="36" y="34"/>
                  </a:cubicBezTo>
                  <a:cubicBezTo>
                    <a:pt x="37" y="33"/>
                    <a:pt x="38" y="31"/>
                    <a:pt x="39" y="31"/>
                  </a:cubicBezTo>
                  <a:cubicBezTo>
                    <a:pt x="39" y="32"/>
                    <a:pt x="41" y="32"/>
                    <a:pt x="39" y="31"/>
                  </a:cubicBezTo>
                  <a:cubicBezTo>
                    <a:pt x="38" y="29"/>
                    <a:pt x="37" y="28"/>
                    <a:pt x="38" y="28"/>
                  </a:cubicBezTo>
                  <a:cubicBezTo>
                    <a:pt x="40" y="28"/>
                    <a:pt x="40" y="28"/>
                    <a:pt x="40" y="27"/>
                  </a:cubicBezTo>
                  <a:cubicBezTo>
                    <a:pt x="40" y="25"/>
                    <a:pt x="39" y="25"/>
                    <a:pt x="38" y="23"/>
                  </a:cubicBezTo>
                  <a:cubicBezTo>
                    <a:pt x="38" y="22"/>
                    <a:pt x="39" y="17"/>
                    <a:pt x="38" y="18"/>
                  </a:cubicBezTo>
                  <a:cubicBezTo>
                    <a:pt x="37" y="19"/>
                    <a:pt x="35" y="24"/>
                    <a:pt x="34" y="24"/>
                  </a:cubicBezTo>
                  <a:cubicBezTo>
                    <a:pt x="33" y="23"/>
                    <a:pt x="34" y="20"/>
                    <a:pt x="33" y="20"/>
                  </a:cubicBezTo>
                  <a:cubicBezTo>
                    <a:pt x="32" y="20"/>
                    <a:pt x="31" y="21"/>
                    <a:pt x="30" y="20"/>
                  </a:cubicBezTo>
                  <a:cubicBezTo>
                    <a:pt x="29" y="19"/>
                    <a:pt x="28" y="19"/>
                    <a:pt x="28" y="20"/>
                  </a:cubicBezTo>
                  <a:cubicBezTo>
                    <a:pt x="27" y="21"/>
                    <a:pt x="25" y="24"/>
                    <a:pt x="25" y="22"/>
                  </a:cubicBezTo>
                  <a:cubicBezTo>
                    <a:pt x="24" y="21"/>
                    <a:pt x="27" y="18"/>
                    <a:pt x="26" y="18"/>
                  </a:cubicBezTo>
                  <a:cubicBezTo>
                    <a:pt x="25" y="17"/>
                    <a:pt x="26" y="15"/>
                    <a:pt x="27" y="16"/>
                  </a:cubicBezTo>
                  <a:cubicBezTo>
                    <a:pt x="28" y="16"/>
                    <a:pt x="29" y="17"/>
                    <a:pt x="30" y="17"/>
                  </a:cubicBezTo>
                  <a:cubicBezTo>
                    <a:pt x="32" y="17"/>
                    <a:pt x="34" y="17"/>
                    <a:pt x="34" y="18"/>
                  </a:cubicBezTo>
                  <a:cubicBezTo>
                    <a:pt x="35" y="18"/>
                    <a:pt x="36" y="20"/>
                    <a:pt x="36" y="17"/>
                  </a:cubicBezTo>
                  <a:cubicBezTo>
                    <a:pt x="36" y="14"/>
                    <a:pt x="34" y="12"/>
                    <a:pt x="34" y="12"/>
                  </a:cubicBezTo>
                  <a:cubicBezTo>
                    <a:pt x="33" y="12"/>
                    <a:pt x="30" y="9"/>
                    <a:pt x="29" y="8"/>
                  </a:cubicBezTo>
                  <a:cubicBezTo>
                    <a:pt x="28" y="7"/>
                    <a:pt x="26" y="4"/>
                    <a:pt x="26" y="3"/>
                  </a:cubicBezTo>
                  <a:cubicBezTo>
                    <a:pt x="26" y="2"/>
                    <a:pt x="24" y="2"/>
                    <a:pt x="24" y="1"/>
                  </a:cubicBezTo>
                  <a:cubicBezTo>
                    <a:pt x="23" y="1"/>
                    <a:pt x="20" y="0"/>
                    <a:pt x="19" y="0"/>
                  </a:cubicBezTo>
                  <a:cubicBezTo>
                    <a:pt x="19" y="1"/>
                    <a:pt x="19" y="1"/>
                    <a:pt x="17" y="1"/>
                  </a:cubicBezTo>
                  <a:cubicBezTo>
                    <a:pt x="15" y="0"/>
                    <a:pt x="14" y="0"/>
                    <a:pt x="14" y="0"/>
                  </a:cubicBezTo>
                  <a:cubicBezTo>
                    <a:pt x="13" y="1"/>
                    <a:pt x="11" y="3"/>
                    <a:pt x="11" y="4"/>
                  </a:cubicBezTo>
                  <a:close/>
                </a:path>
              </a:pathLst>
            </a:custGeom>
            <a:solidFill>
              <a:schemeClr val="bg2">
                <a:lumMod val="75000"/>
              </a:schemeClr>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33" name="Freeform 33"/>
            <p:cNvSpPr>
              <a:spLocks/>
            </p:cNvSpPr>
            <p:nvPr/>
          </p:nvSpPr>
          <p:spPr bwMode="auto">
            <a:xfrm>
              <a:off x="1458524" y="5977579"/>
              <a:ext cx="18356" cy="8031"/>
            </a:xfrm>
            <a:custGeom>
              <a:avLst/>
              <a:gdLst>
                <a:gd name="T0" fmla="*/ 3 w 4"/>
                <a:gd name="T1" fmla="*/ 1 h 2"/>
                <a:gd name="T2" fmla="*/ 1 w 4"/>
                <a:gd name="T3" fmla="*/ 1 h 2"/>
                <a:gd name="T4" fmla="*/ 0 w 4"/>
                <a:gd name="T5" fmla="*/ 2 h 2"/>
                <a:gd name="T6" fmla="*/ 3 w 4"/>
                <a:gd name="T7" fmla="*/ 2 h 2"/>
                <a:gd name="T8" fmla="*/ 3 w 4"/>
                <a:gd name="T9" fmla="*/ 1 h 2"/>
              </a:gdLst>
              <a:ahLst/>
              <a:cxnLst>
                <a:cxn ang="0">
                  <a:pos x="T0" y="T1"/>
                </a:cxn>
                <a:cxn ang="0">
                  <a:pos x="T2" y="T3"/>
                </a:cxn>
                <a:cxn ang="0">
                  <a:pos x="T4" y="T5"/>
                </a:cxn>
                <a:cxn ang="0">
                  <a:pos x="T6" y="T7"/>
                </a:cxn>
                <a:cxn ang="0">
                  <a:pos x="T8" y="T9"/>
                </a:cxn>
              </a:cxnLst>
              <a:rect l="0" t="0" r="r" b="b"/>
              <a:pathLst>
                <a:path w="4" h="2">
                  <a:moveTo>
                    <a:pt x="3" y="1"/>
                  </a:moveTo>
                  <a:cubicBezTo>
                    <a:pt x="3" y="0"/>
                    <a:pt x="2" y="1"/>
                    <a:pt x="1" y="1"/>
                  </a:cubicBezTo>
                  <a:cubicBezTo>
                    <a:pt x="1" y="1"/>
                    <a:pt x="0" y="2"/>
                    <a:pt x="0" y="2"/>
                  </a:cubicBezTo>
                  <a:cubicBezTo>
                    <a:pt x="1" y="2"/>
                    <a:pt x="3" y="2"/>
                    <a:pt x="3" y="2"/>
                  </a:cubicBezTo>
                  <a:cubicBezTo>
                    <a:pt x="3" y="2"/>
                    <a:pt x="4" y="1"/>
                    <a:pt x="3"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34" name="Freeform 34"/>
            <p:cNvSpPr>
              <a:spLocks/>
            </p:cNvSpPr>
            <p:nvPr/>
          </p:nvSpPr>
          <p:spPr bwMode="auto">
            <a:xfrm>
              <a:off x="1472291" y="5990198"/>
              <a:ext cx="12620" cy="9178"/>
            </a:xfrm>
            <a:custGeom>
              <a:avLst/>
              <a:gdLst>
                <a:gd name="T0" fmla="*/ 0 w 3"/>
                <a:gd name="T1" fmla="*/ 1 h 2"/>
                <a:gd name="T2" fmla="*/ 2 w 3"/>
                <a:gd name="T3" fmla="*/ 1 h 2"/>
                <a:gd name="T4" fmla="*/ 0 w 3"/>
                <a:gd name="T5" fmla="*/ 1 h 2"/>
              </a:gdLst>
              <a:ahLst/>
              <a:cxnLst>
                <a:cxn ang="0">
                  <a:pos x="T0" y="T1"/>
                </a:cxn>
                <a:cxn ang="0">
                  <a:pos x="T2" y="T3"/>
                </a:cxn>
                <a:cxn ang="0">
                  <a:pos x="T4" y="T5"/>
                </a:cxn>
              </a:cxnLst>
              <a:rect l="0" t="0" r="r" b="b"/>
              <a:pathLst>
                <a:path w="3" h="2">
                  <a:moveTo>
                    <a:pt x="0" y="1"/>
                  </a:moveTo>
                  <a:cubicBezTo>
                    <a:pt x="0" y="2"/>
                    <a:pt x="3" y="2"/>
                    <a:pt x="2" y="1"/>
                  </a:cubicBezTo>
                  <a:cubicBezTo>
                    <a:pt x="2" y="0"/>
                    <a:pt x="0" y="1"/>
                    <a:pt x="0"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35" name="Freeform 35"/>
            <p:cNvSpPr>
              <a:spLocks/>
            </p:cNvSpPr>
            <p:nvPr/>
          </p:nvSpPr>
          <p:spPr bwMode="auto">
            <a:xfrm>
              <a:off x="1441315" y="5985609"/>
              <a:ext cx="12620" cy="13767"/>
            </a:xfrm>
            <a:custGeom>
              <a:avLst/>
              <a:gdLst>
                <a:gd name="T0" fmla="*/ 0 w 3"/>
                <a:gd name="T1" fmla="*/ 2 h 3"/>
                <a:gd name="T2" fmla="*/ 2 w 3"/>
                <a:gd name="T3" fmla="*/ 1 h 3"/>
                <a:gd name="T4" fmla="*/ 0 w 3"/>
                <a:gd name="T5" fmla="*/ 2 h 3"/>
              </a:gdLst>
              <a:ahLst/>
              <a:cxnLst>
                <a:cxn ang="0">
                  <a:pos x="T0" y="T1"/>
                </a:cxn>
                <a:cxn ang="0">
                  <a:pos x="T2" y="T3"/>
                </a:cxn>
                <a:cxn ang="0">
                  <a:pos x="T4" y="T5"/>
                </a:cxn>
              </a:cxnLst>
              <a:rect l="0" t="0" r="r" b="b"/>
              <a:pathLst>
                <a:path w="3" h="3">
                  <a:moveTo>
                    <a:pt x="0" y="2"/>
                  </a:moveTo>
                  <a:cubicBezTo>
                    <a:pt x="0" y="3"/>
                    <a:pt x="3" y="2"/>
                    <a:pt x="2" y="1"/>
                  </a:cubicBezTo>
                  <a:cubicBezTo>
                    <a:pt x="2" y="0"/>
                    <a:pt x="0" y="1"/>
                    <a:pt x="0" y="2"/>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36" name="Freeform 36"/>
            <p:cNvSpPr>
              <a:spLocks/>
            </p:cNvSpPr>
            <p:nvPr/>
          </p:nvSpPr>
          <p:spPr bwMode="auto">
            <a:xfrm>
              <a:off x="1370187" y="4628432"/>
              <a:ext cx="707843" cy="853542"/>
            </a:xfrm>
            <a:custGeom>
              <a:avLst/>
              <a:gdLst>
                <a:gd name="T0" fmla="*/ 159 w 160"/>
                <a:gd name="T1" fmla="*/ 177 h 193"/>
                <a:gd name="T2" fmla="*/ 153 w 160"/>
                <a:gd name="T3" fmla="*/ 165 h 193"/>
                <a:gd name="T4" fmla="*/ 156 w 160"/>
                <a:gd name="T5" fmla="*/ 154 h 193"/>
                <a:gd name="T6" fmla="*/ 153 w 160"/>
                <a:gd name="T7" fmla="*/ 143 h 193"/>
                <a:gd name="T8" fmla="*/ 148 w 160"/>
                <a:gd name="T9" fmla="*/ 128 h 193"/>
                <a:gd name="T10" fmla="*/ 147 w 160"/>
                <a:gd name="T11" fmla="*/ 105 h 193"/>
                <a:gd name="T12" fmla="*/ 154 w 160"/>
                <a:gd name="T13" fmla="*/ 90 h 193"/>
                <a:gd name="T14" fmla="*/ 142 w 160"/>
                <a:gd name="T15" fmla="*/ 81 h 193"/>
                <a:gd name="T16" fmla="*/ 129 w 160"/>
                <a:gd name="T17" fmla="*/ 91 h 193"/>
                <a:gd name="T18" fmla="*/ 122 w 160"/>
                <a:gd name="T19" fmla="*/ 78 h 193"/>
                <a:gd name="T20" fmla="*/ 108 w 160"/>
                <a:gd name="T21" fmla="*/ 85 h 193"/>
                <a:gd name="T22" fmla="*/ 102 w 160"/>
                <a:gd name="T23" fmla="*/ 77 h 193"/>
                <a:gd name="T24" fmla="*/ 101 w 160"/>
                <a:gd name="T25" fmla="*/ 62 h 193"/>
                <a:gd name="T26" fmla="*/ 90 w 160"/>
                <a:gd name="T27" fmla="*/ 49 h 193"/>
                <a:gd name="T28" fmla="*/ 93 w 160"/>
                <a:gd name="T29" fmla="*/ 39 h 193"/>
                <a:gd name="T30" fmla="*/ 96 w 160"/>
                <a:gd name="T31" fmla="*/ 25 h 193"/>
                <a:gd name="T32" fmla="*/ 104 w 160"/>
                <a:gd name="T33" fmla="*/ 8 h 193"/>
                <a:gd name="T34" fmla="*/ 88 w 160"/>
                <a:gd name="T35" fmla="*/ 4 h 193"/>
                <a:gd name="T36" fmla="*/ 75 w 160"/>
                <a:gd name="T37" fmla="*/ 17 h 193"/>
                <a:gd name="T38" fmla="*/ 78 w 160"/>
                <a:gd name="T39" fmla="*/ 34 h 193"/>
                <a:gd name="T40" fmla="*/ 63 w 160"/>
                <a:gd name="T41" fmla="*/ 33 h 193"/>
                <a:gd name="T42" fmla="*/ 59 w 160"/>
                <a:gd name="T43" fmla="*/ 41 h 193"/>
                <a:gd name="T44" fmla="*/ 52 w 160"/>
                <a:gd name="T45" fmla="*/ 44 h 193"/>
                <a:gd name="T46" fmla="*/ 51 w 160"/>
                <a:gd name="T47" fmla="*/ 58 h 193"/>
                <a:gd name="T48" fmla="*/ 45 w 160"/>
                <a:gd name="T49" fmla="*/ 52 h 193"/>
                <a:gd name="T50" fmla="*/ 42 w 160"/>
                <a:gd name="T51" fmla="*/ 65 h 193"/>
                <a:gd name="T52" fmla="*/ 35 w 160"/>
                <a:gd name="T53" fmla="*/ 65 h 193"/>
                <a:gd name="T54" fmla="*/ 32 w 160"/>
                <a:gd name="T55" fmla="*/ 68 h 193"/>
                <a:gd name="T56" fmla="*/ 29 w 160"/>
                <a:gd name="T57" fmla="*/ 74 h 193"/>
                <a:gd name="T58" fmla="*/ 33 w 160"/>
                <a:gd name="T59" fmla="*/ 86 h 193"/>
                <a:gd name="T60" fmla="*/ 31 w 160"/>
                <a:gd name="T61" fmla="*/ 88 h 193"/>
                <a:gd name="T62" fmla="*/ 35 w 160"/>
                <a:gd name="T63" fmla="*/ 102 h 193"/>
                <a:gd name="T64" fmla="*/ 28 w 160"/>
                <a:gd name="T65" fmla="*/ 97 h 193"/>
                <a:gd name="T66" fmla="*/ 21 w 160"/>
                <a:gd name="T67" fmla="*/ 86 h 193"/>
                <a:gd name="T68" fmla="*/ 24 w 160"/>
                <a:gd name="T69" fmla="*/ 98 h 193"/>
                <a:gd name="T70" fmla="*/ 13 w 160"/>
                <a:gd name="T71" fmla="*/ 106 h 193"/>
                <a:gd name="T72" fmla="*/ 25 w 160"/>
                <a:gd name="T73" fmla="*/ 106 h 193"/>
                <a:gd name="T74" fmla="*/ 29 w 160"/>
                <a:gd name="T75" fmla="*/ 108 h 193"/>
                <a:gd name="T76" fmla="*/ 18 w 160"/>
                <a:gd name="T77" fmla="*/ 117 h 193"/>
                <a:gd name="T78" fmla="*/ 24 w 160"/>
                <a:gd name="T79" fmla="*/ 116 h 193"/>
                <a:gd name="T80" fmla="*/ 26 w 160"/>
                <a:gd name="T81" fmla="*/ 121 h 193"/>
                <a:gd name="T82" fmla="*/ 22 w 160"/>
                <a:gd name="T83" fmla="*/ 126 h 193"/>
                <a:gd name="T84" fmla="*/ 6 w 160"/>
                <a:gd name="T85" fmla="*/ 128 h 193"/>
                <a:gd name="T86" fmla="*/ 3 w 160"/>
                <a:gd name="T87" fmla="*/ 144 h 193"/>
                <a:gd name="T88" fmla="*/ 16 w 160"/>
                <a:gd name="T89" fmla="*/ 135 h 193"/>
                <a:gd name="T90" fmla="*/ 13 w 160"/>
                <a:gd name="T91" fmla="*/ 144 h 193"/>
                <a:gd name="T92" fmla="*/ 22 w 160"/>
                <a:gd name="T93" fmla="*/ 141 h 193"/>
                <a:gd name="T94" fmla="*/ 20 w 160"/>
                <a:gd name="T95" fmla="*/ 150 h 193"/>
                <a:gd name="T96" fmla="*/ 14 w 160"/>
                <a:gd name="T97" fmla="*/ 159 h 193"/>
                <a:gd name="T98" fmla="*/ 28 w 160"/>
                <a:gd name="T99" fmla="*/ 161 h 193"/>
                <a:gd name="T100" fmla="*/ 53 w 160"/>
                <a:gd name="T101" fmla="*/ 162 h 193"/>
                <a:gd name="T102" fmla="*/ 74 w 160"/>
                <a:gd name="T103" fmla="*/ 164 h 193"/>
                <a:gd name="T104" fmla="*/ 80 w 160"/>
                <a:gd name="T105" fmla="*/ 172 h 193"/>
                <a:gd name="T106" fmla="*/ 98 w 160"/>
                <a:gd name="T107" fmla="*/ 168 h 193"/>
                <a:gd name="T108" fmla="*/ 111 w 160"/>
                <a:gd name="T109" fmla="*/ 178 h 193"/>
                <a:gd name="T110" fmla="*/ 103 w 160"/>
                <a:gd name="T111" fmla="*/ 183 h 193"/>
                <a:gd name="T112" fmla="*/ 115 w 160"/>
                <a:gd name="T113" fmla="*/ 185 h 193"/>
                <a:gd name="T114" fmla="*/ 114 w 160"/>
                <a:gd name="T115" fmla="*/ 188 h 193"/>
                <a:gd name="T116" fmla="*/ 123 w 160"/>
                <a:gd name="T117" fmla="*/ 185 h 193"/>
                <a:gd name="T118" fmla="*/ 135 w 160"/>
                <a:gd name="T119" fmla="*/ 184 h 193"/>
                <a:gd name="T120" fmla="*/ 146 w 160"/>
                <a:gd name="T121" fmla="*/ 19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 h="193">
                  <a:moveTo>
                    <a:pt x="158" y="190"/>
                  </a:moveTo>
                  <a:cubicBezTo>
                    <a:pt x="159" y="185"/>
                    <a:pt x="155" y="183"/>
                    <a:pt x="156" y="182"/>
                  </a:cubicBezTo>
                  <a:cubicBezTo>
                    <a:pt x="156" y="181"/>
                    <a:pt x="160" y="178"/>
                    <a:pt x="159" y="177"/>
                  </a:cubicBezTo>
                  <a:cubicBezTo>
                    <a:pt x="158" y="176"/>
                    <a:pt x="153" y="175"/>
                    <a:pt x="155" y="173"/>
                  </a:cubicBezTo>
                  <a:cubicBezTo>
                    <a:pt x="156" y="172"/>
                    <a:pt x="157" y="171"/>
                    <a:pt x="156" y="170"/>
                  </a:cubicBezTo>
                  <a:cubicBezTo>
                    <a:pt x="155" y="170"/>
                    <a:pt x="152" y="166"/>
                    <a:pt x="153" y="165"/>
                  </a:cubicBezTo>
                  <a:cubicBezTo>
                    <a:pt x="153" y="164"/>
                    <a:pt x="156" y="162"/>
                    <a:pt x="156" y="161"/>
                  </a:cubicBezTo>
                  <a:cubicBezTo>
                    <a:pt x="156" y="160"/>
                    <a:pt x="155" y="158"/>
                    <a:pt x="155" y="157"/>
                  </a:cubicBezTo>
                  <a:cubicBezTo>
                    <a:pt x="156" y="157"/>
                    <a:pt x="157" y="155"/>
                    <a:pt x="156" y="154"/>
                  </a:cubicBezTo>
                  <a:cubicBezTo>
                    <a:pt x="155" y="153"/>
                    <a:pt x="153" y="152"/>
                    <a:pt x="153" y="151"/>
                  </a:cubicBezTo>
                  <a:cubicBezTo>
                    <a:pt x="153" y="150"/>
                    <a:pt x="151" y="147"/>
                    <a:pt x="152" y="147"/>
                  </a:cubicBezTo>
                  <a:cubicBezTo>
                    <a:pt x="153" y="146"/>
                    <a:pt x="154" y="143"/>
                    <a:pt x="153" y="143"/>
                  </a:cubicBezTo>
                  <a:cubicBezTo>
                    <a:pt x="153" y="142"/>
                    <a:pt x="151" y="140"/>
                    <a:pt x="150" y="140"/>
                  </a:cubicBezTo>
                  <a:cubicBezTo>
                    <a:pt x="150" y="140"/>
                    <a:pt x="148" y="139"/>
                    <a:pt x="148" y="138"/>
                  </a:cubicBezTo>
                  <a:cubicBezTo>
                    <a:pt x="148" y="137"/>
                    <a:pt x="149" y="128"/>
                    <a:pt x="148" y="128"/>
                  </a:cubicBezTo>
                  <a:cubicBezTo>
                    <a:pt x="147" y="128"/>
                    <a:pt x="145" y="127"/>
                    <a:pt x="144" y="124"/>
                  </a:cubicBezTo>
                  <a:cubicBezTo>
                    <a:pt x="143" y="122"/>
                    <a:pt x="143" y="111"/>
                    <a:pt x="144" y="110"/>
                  </a:cubicBezTo>
                  <a:cubicBezTo>
                    <a:pt x="145" y="110"/>
                    <a:pt x="147" y="107"/>
                    <a:pt x="147" y="105"/>
                  </a:cubicBezTo>
                  <a:cubicBezTo>
                    <a:pt x="147" y="103"/>
                    <a:pt x="149" y="101"/>
                    <a:pt x="149" y="99"/>
                  </a:cubicBezTo>
                  <a:cubicBezTo>
                    <a:pt x="150" y="96"/>
                    <a:pt x="150" y="94"/>
                    <a:pt x="150" y="94"/>
                  </a:cubicBezTo>
                  <a:cubicBezTo>
                    <a:pt x="151" y="93"/>
                    <a:pt x="155" y="91"/>
                    <a:pt x="154" y="90"/>
                  </a:cubicBezTo>
                  <a:cubicBezTo>
                    <a:pt x="153" y="89"/>
                    <a:pt x="149" y="84"/>
                    <a:pt x="149" y="84"/>
                  </a:cubicBezTo>
                  <a:cubicBezTo>
                    <a:pt x="149" y="83"/>
                    <a:pt x="147" y="80"/>
                    <a:pt x="146" y="80"/>
                  </a:cubicBezTo>
                  <a:cubicBezTo>
                    <a:pt x="145" y="80"/>
                    <a:pt x="143" y="80"/>
                    <a:pt x="142" y="81"/>
                  </a:cubicBezTo>
                  <a:cubicBezTo>
                    <a:pt x="141" y="83"/>
                    <a:pt x="138" y="90"/>
                    <a:pt x="138" y="91"/>
                  </a:cubicBezTo>
                  <a:cubicBezTo>
                    <a:pt x="138" y="92"/>
                    <a:pt x="135" y="95"/>
                    <a:pt x="134" y="94"/>
                  </a:cubicBezTo>
                  <a:cubicBezTo>
                    <a:pt x="133" y="93"/>
                    <a:pt x="129" y="93"/>
                    <a:pt x="129" y="91"/>
                  </a:cubicBezTo>
                  <a:cubicBezTo>
                    <a:pt x="129" y="90"/>
                    <a:pt x="128" y="88"/>
                    <a:pt x="127" y="87"/>
                  </a:cubicBezTo>
                  <a:cubicBezTo>
                    <a:pt x="127" y="86"/>
                    <a:pt x="124" y="85"/>
                    <a:pt x="124" y="84"/>
                  </a:cubicBezTo>
                  <a:cubicBezTo>
                    <a:pt x="124" y="82"/>
                    <a:pt x="124" y="79"/>
                    <a:pt x="122" y="78"/>
                  </a:cubicBezTo>
                  <a:cubicBezTo>
                    <a:pt x="121" y="78"/>
                    <a:pt x="117" y="81"/>
                    <a:pt x="116" y="82"/>
                  </a:cubicBezTo>
                  <a:cubicBezTo>
                    <a:pt x="115" y="83"/>
                    <a:pt x="113" y="85"/>
                    <a:pt x="112" y="85"/>
                  </a:cubicBezTo>
                  <a:cubicBezTo>
                    <a:pt x="111" y="85"/>
                    <a:pt x="109" y="85"/>
                    <a:pt x="108" y="85"/>
                  </a:cubicBezTo>
                  <a:cubicBezTo>
                    <a:pt x="107" y="86"/>
                    <a:pt x="105" y="86"/>
                    <a:pt x="104" y="85"/>
                  </a:cubicBezTo>
                  <a:cubicBezTo>
                    <a:pt x="104" y="85"/>
                    <a:pt x="102" y="83"/>
                    <a:pt x="102" y="82"/>
                  </a:cubicBezTo>
                  <a:cubicBezTo>
                    <a:pt x="102" y="81"/>
                    <a:pt x="103" y="79"/>
                    <a:pt x="102" y="77"/>
                  </a:cubicBezTo>
                  <a:cubicBezTo>
                    <a:pt x="101" y="76"/>
                    <a:pt x="97" y="74"/>
                    <a:pt x="98" y="73"/>
                  </a:cubicBezTo>
                  <a:cubicBezTo>
                    <a:pt x="98" y="71"/>
                    <a:pt x="98" y="67"/>
                    <a:pt x="99" y="66"/>
                  </a:cubicBezTo>
                  <a:cubicBezTo>
                    <a:pt x="100" y="65"/>
                    <a:pt x="102" y="63"/>
                    <a:pt x="101" y="62"/>
                  </a:cubicBezTo>
                  <a:cubicBezTo>
                    <a:pt x="100" y="61"/>
                    <a:pt x="97" y="62"/>
                    <a:pt x="96" y="61"/>
                  </a:cubicBezTo>
                  <a:cubicBezTo>
                    <a:pt x="96" y="60"/>
                    <a:pt x="92" y="55"/>
                    <a:pt x="91" y="53"/>
                  </a:cubicBezTo>
                  <a:cubicBezTo>
                    <a:pt x="91" y="52"/>
                    <a:pt x="89" y="49"/>
                    <a:pt x="90" y="49"/>
                  </a:cubicBezTo>
                  <a:cubicBezTo>
                    <a:pt x="91" y="48"/>
                    <a:pt x="93" y="46"/>
                    <a:pt x="93" y="45"/>
                  </a:cubicBezTo>
                  <a:cubicBezTo>
                    <a:pt x="93" y="45"/>
                    <a:pt x="93" y="43"/>
                    <a:pt x="94" y="42"/>
                  </a:cubicBezTo>
                  <a:cubicBezTo>
                    <a:pt x="95" y="42"/>
                    <a:pt x="94" y="40"/>
                    <a:pt x="93" y="39"/>
                  </a:cubicBezTo>
                  <a:cubicBezTo>
                    <a:pt x="93" y="39"/>
                    <a:pt x="91" y="37"/>
                    <a:pt x="92" y="36"/>
                  </a:cubicBezTo>
                  <a:cubicBezTo>
                    <a:pt x="93" y="35"/>
                    <a:pt x="94" y="32"/>
                    <a:pt x="94" y="30"/>
                  </a:cubicBezTo>
                  <a:cubicBezTo>
                    <a:pt x="94" y="29"/>
                    <a:pt x="94" y="26"/>
                    <a:pt x="96" y="25"/>
                  </a:cubicBezTo>
                  <a:cubicBezTo>
                    <a:pt x="97" y="24"/>
                    <a:pt x="101" y="20"/>
                    <a:pt x="101" y="19"/>
                  </a:cubicBezTo>
                  <a:cubicBezTo>
                    <a:pt x="102" y="18"/>
                    <a:pt x="102" y="12"/>
                    <a:pt x="103" y="11"/>
                  </a:cubicBezTo>
                  <a:cubicBezTo>
                    <a:pt x="104" y="11"/>
                    <a:pt x="105" y="9"/>
                    <a:pt x="104" y="8"/>
                  </a:cubicBezTo>
                  <a:cubicBezTo>
                    <a:pt x="103" y="7"/>
                    <a:pt x="96" y="0"/>
                    <a:pt x="96" y="0"/>
                  </a:cubicBezTo>
                  <a:cubicBezTo>
                    <a:pt x="95" y="1"/>
                    <a:pt x="93" y="0"/>
                    <a:pt x="92" y="1"/>
                  </a:cubicBezTo>
                  <a:cubicBezTo>
                    <a:pt x="91" y="2"/>
                    <a:pt x="88" y="4"/>
                    <a:pt x="88" y="4"/>
                  </a:cubicBezTo>
                  <a:cubicBezTo>
                    <a:pt x="87" y="5"/>
                    <a:pt x="85" y="8"/>
                    <a:pt x="83" y="6"/>
                  </a:cubicBezTo>
                  <a:cubicBezTo>
                    <a:pt x="81" y="5"/>
                    <a:pt x="82" y="11"/>
                    <a:pt x="80" y="11"/>
                  </a:cubicBezTo>
                  <a:cubicBezTo>
                    <a:pt x="78" y="11"/>
                    <a:pt x="75" y="16"/>
                    <a:pt x="75" y="17"/>
                  </a:cubicBezTo>
                  <a:cubicBezTo>
                    <a:pt x="75" y="19"/>
                    <a:pt x="72" y="22"/>
                    <a:pt x="72" y="23"/>
                  </a:cubicBezTo>
                  <a:cubicBezTo>
                    <a:pt x="72" y="24"/>
                    <a:pt x="72" y="29"/>
                    <a:pt x="74" y="29"/>
                  </a:cubicBezTo>
                  <a:cubicBezTo>
                    <a:pt x="75" y="29"/>
                    <a:pt x="78" y="30"/>
                    <a:pt x="78" y="34"/>
                  </a:cubicBezTo>
                  <a:cubicBezTo>
                    <a:pt x="78" y="37"/>
                    <a:pt x="77" y="35"/>
                    <a:pt x="75" y="33"/>
                  </a:cubicBezTo>
                  <a:cubicBezTo>
                    <a:pt x="73" y="31"/>
                    <a:pt x="71" y="28"/>
                    <a:pt x="70" y="29"/>
                  </a:cubicBezTo>
                  <a:cubicBezTo>
                    <a:pt x="68" y="29"/>
                    <a:pt x="61" y="32"/>
                    <a:pt x="63" y="33"/>
                  </a:cubicBezTo>
                  <a:cubicBezTo>
                    <a:pt x="65" y="34"/>
                    <a:pt x="63" y="37"/>
                    <a:pt x="63" y="36"/>
                  </a:cubicBezTo>
                  <a:cubicBezTo>
                    <a:pt x="62" y="36"/>
                    <a:pt x="58" y="36"/>
                    <a:pt x="59" y="37"/>
                  </a:cubicBezTo>
                  <a:cubicBezTo>
                    <a:pt x="60" y="39"/>
                    <a:pt x="60" y="41"/>
                    <a:pt x="59" y="41"/>
                  </a:cubicBezTo>
                  <a:cubicBezTo>
                    <a:pt x="57" y="40"/>
                    <a:pt x="55" y="41"/>
                    <a:pt x="56" y="42"/>
                  </a:cubicBezTo>
                  <a:cubicBezTo>
                    <a:pt x="57" y="43"/>
                    <a:pt x="57" y="46"/>
                    <a:pt x="56" y="45"/>
                  </a:cubicBezTo>
                  <a:cubicBezTo>
                    <a:pt x="55" y="45"/>
                    <a:pt x="53" y="43"/>
                    <a:pt x="52" y="44"/>
                  </a:cubicBezTo>
                  <a:cubicBezTo>
                    <a:pt x="52" y="45"/>
                    <a:pt x="48" y="50"/>
                    <a:pt x="48" y="50"/>
                  </a:cubicBezTo>
                  <a:cubicBezTo>
                    <a:pt x="48" y="50"/>
                    <a:pt x="48" y="53"/>
                    <a:pt x="49" y="54"/>
                  </a:cubicBezTo>
                  <a:cubicBezTo>
                    <a:pt x="51" y="55"/>
                    <a:pt x="50" y="57"/>
                    <a:pt x="51" y="58"/>
                  </a:cubicBezTo>
                  <a:cubicBezTo>
                    <a:pt x="52" y="60"/>
                    <a:pt x="52" y="62"/>
                    <a:pt x="50" y="60"/>
                  </a:cubicBezTo>
                  <a:cubicBezTo>
                    <a:pt x="48" y="58"/>
                    <a:pt x="47" y="57"/>
                    <a:pt x="47" y="56"/>
                  </a:cubicBezTo>
                  <a:cubicBezTo>
                    <a:pt x="47" y="54"/>
                    <a:pt x="47" y="51"/>
                    <a:pt x="45" y="52"/>
                  </a:cubicBezTo>
                  <a:cubicBezTo>
                    <a:pt x="44" y="53"/>
                    <a:pt x="42" y="55"/>
                    <a:pt x="41" y="56"/>
                  </a:cubicBezTo>
                  <a:cubicBezTo>
                    <a:pt x="40" y="58"/>
                    <a:pt x="35" y="62"/>
                    <a:pt x="36" y="62"/>
                  </a:cubicBezTo>
                  <a:cubicBezTo>
                    <a:pt x="38" y="62"/>
                    <a:pt x="41" y="65"/>
                    <a:pt x="42" y="65"/>
                  </a:cubicBezTo>
                  <a:cubicBezTo>
                    <a:pt x="44" y="65"/>
                    <a:pt x="47" y="67"/>
                    <a:pt x="44" y="67"/>
                  </a:cubicBezTo>
                  <a:cubicBezTo>
                    <a:pt x="41" y="67"/>
                    <a:pt x="39" y="65"/>
                    <a:pt x="38" y="66"/>
                  </a:cubicBezTo>
                  <a:cubicBezTo>
                    <a:pt x="38" y="67"/>
                    <a:pt x="35" y="65"/>
                    <a:pt x="35" y="65"/>
                  </a:cubicBezTo>
                  <a:cubicBezTo>
                    <a:pt x="35" y="65"/>
                    <a:pt x="33" y="67"/>
                    <a:pt x="34" y="67"/>
                  </a:cubicBezTo>
                  <a:cubicBezTo>
                    <a:pt x="36" y="68"/>
                    <a:pt x="37" y="71"/>
                    <a:pt x="36" y="70"/>
                  </a:cubicBezTo>
                  <a:cubicBezTo>
                    <a:pt x="34" y="69"/>
                    <a:pt x="33" y="68"/>
                    <a:pt x="32" y="68"/>
                  </a:cubicBezTo>
                  <a:cubicBezTo>
                    <a:pt x="31" y="69"/>
                    <a:pt x="30" y="71"/>
                    <a:pt x="31" y="72"/>
                  </a:cubicBezTo>
                  <a:cubicBezTo>
                    <a:pt x="32" y="72"/>
                    <a:pt x="39" y="77"/>
                    <a:pt x="36" y="77"/>
                  </a:cubicBezTo>
                  <a:cubicBezTo>
                    <a:pt x="33" y="77"/>
                    <a:pt x="29" y="72"/>
                    <a:pt x="29" y="74"/>
                  </a:cubicBezTo>
                  <a:cubicBezTo>
                    <a:pt x="29" y="75"/>
                    <a:pt x="28" y="79"/>
                    <a:pt x="28" y="79"/>
                  </a:cubicBezTo>
                  <a:cubicBezTo>
                    <a:pt x="28" y="79"/>
                    <a:pt x="28" y="82"/>
                    <a:pt x="30" y="83"/>
                  </a:cubicBezTo>
                  <a:cubicBezTo>
                    <a:pt x="31" y="84"/>
                    <a:pt x="31" y="87"/>
                    <a:pt x="33" y="86"/>
                  </a:cubicBezTo>
                  <a:cubicBezTo>
                    <a:pt x="35" y="84"/>
                    <a:pt x="37" y="82"/>
                    <a:pt x="38" y="84"/>
                  </a:cubicBezTo>
                  <a:cubicBezTo>
                    <a:pt x="38" y="85"/>
                    <a:pt x="39" y="88"/>
                    <a:pt x="36" y="87"/>
                  </a:cubicBezTo>
                  <a:cubicBezTo>
                    <a:pt x="34" y="87"/>
                    <a:pt x="31" y="87"/>
                    <a:pt x="31" y="88"/>
                  </a:cubicBezTo>
                  <a:cubicBezTo>
                    <a:pt x="31" y="90"/>
                    <a:pt x="33" y="92"/>
                    <a:pt x="35" y="93"/>
                  </a:cubicBezTo>
                  <a:cubicBezTo>
                    <a:pt x="37" y="94"/>
                    <a:pt x="38" y="98"/>
                    <a:pt x="39" y="98"/>
                  </a:cubicBezTo>
                  <a:cubicBezTo>
                    <a:pt x="39" y="99"/>
                    <a:pt x="36" y="104"/>
                    <a:pt x="35" y="102"/>
                  </a:cubicBezTo>
                  <a:cubicBezTo>
                    <a:pt x="34" y="101"/>
                    <a:pt x="37" y="97"/>
                    <a:pt x="36" y="96"/>
                  </a:cubicBezTo>
                  <a:cubicBezTo>
                    <a:pt x="35" y="95"/>
                    <a:pt x="33" y="92"/>
                    <a:pt x="32" y="93"/>
                  </a:cubicBezTo>
                  <a:cubicBezTo>
                    <a:pt x="32" y="95"/>
                    <a:pt x="29" y="98"/>
                    <a:pt x="28" y="97"/>
                  </a:cubicBezTo>
                  <a:cubicBezTo>
                    <a:pt x="27" y="96"/>
                    <a:pt x="31" y="92"/>
                    <a:pt x="29" y="91"/>
                  </a:cubicBezTo>
                  <a:cubicBezTo>
                    <a:pt x="27" y="89"/>
                    <a:pt x="24" y="91"/>
                    <a:pt x="24" y="89"/>
                  </a:cubicBezTo>
                  <a:cubicBezTo>
                    <a:pt x="24" y="88"/>
                    <a:pt x="22" y="85"/>
                    <a:pt x="21" y="86"/>
                  </a:cubicBezTo>
                  <a:cubicBezTo>
                    <a:pt x="21" y="88"/>
                    <a:pt x="16" y="92"/>
                    <a:pt x="18" y="92"/>
                  </a:cubicBezTo>
                  <a:cubicBezTo>
                    <a:pt x="19" y="93"/>
                    <a:pt x="19" y="94"/>
                    <a:pt x="20" y="95"/>
                  </a:cubicBezTo>
                  <a:cubicBezTo>
                    <a:pt x="22" y="96"/>
                    <a:pt x="25" y="98"/>
                    <a:pt x="24" y="98"/>
                  </a:cubicBezTo>
                  <a:cubicBezTo>
                    <a:pt x="22" y="98"/>
                    <a:pt x="18" y="95"/>
                    <a:pt x="17" y="97"/>
                  </a:cubicBezTo>
                  <a:cubicBezTo>
                    <a:pt x="17" y="99"/>
                    <a:pt x="14" y="102"/>
                    <a:pt x="15" y="103"/>
                  </a:cubicBezTo>
                  <a:cubicBezTo>
                    <a:pt x="15" y="104"/>
                    <a:pt x="13" y="104"/>
                    <a:pt x="13" y="106"/>
                  </a:cubicBezTo>
                  <a:cubicBezTo>
                    <a:pt x="13" y="108"/>
                    <a:pt x="13" y="110"/>
                    <a:pt x="14" y="110"/>
                  </a:cubicBezTo>
                  <a:cubicBezTo>
                    <a:pt x="15" y="110"/>
                    <a:pt x="17" y="110"/>
                    <a:pt x="18" y="109"/>
                  </a:cubicBezTo>
                  <a:cubicBezTo>
                    <a:pt x="19" y="108"/>
                    <a:pt x="24" y="107"/>
                    <a:pt x="25" y="106"/>
                  </a:cubicBezTo>
                  <a:cubicBezTo>
                    <a:pt x="26" y="104"/>
                    <a:pt x="28" y="103"/>
                    <a:pt x="29" y="103"/>
                  </a:cubicBezTo>
                  <a:cubicBezTo>
                    <a:pt x="30" y="104"/>
                    <a:pt x="25" y="107"/>
                    <a:pt x="27" y="107"/>
                  </a:cubicBezTo>
                  <a:cubicBezTo>
                    <a:pt x="28" y="107"/>
                    <a:pt x="32" y="108"/>
                    <a:pt x="29" y="108"/>
                  </a:cubicBezTo>
                  <a:cubicBezTo>
                    <a:pt x="27" y="108"/>
                    <a:pt x="23" y="108"/>
                    <a:pt x="22" y="109"/>
                  </a:cubicBezTo>
                  <a:cubicBezTo>
                    <a:pt x="21" y="110"/>
                    <a:pt x="16" y="113"/>
                    <a:pt x="16" y="114"/>
                  </a:cubicBezTo>
                  <a:cubicBezTo>
                    <a:pt x="17" y="115"/>
                    <a:pt x="17" y="118"/>
                    <a:pt x="18" y="117"/>
                  </a:cubicBezTo>
                  <a:cubicBezTo>
                    <a:pt x="20" y="116"/>
                    <a:pt x="22" y="112"/>
                    <a:pt x="24" y="113"/>
                  </a:cubicBezTo>
                  <a:cubicBezTo>
                    <a:pt x="25" y="114"/>
                    <a:pt x="30" y="111"/>
                    <a:pt x="29" y="112"/>
                  </a:cubicBezTo>
                  <a:cubicBezTo>
                    <a:pt x="29" y="114"/>
                    <a:pt x="25" y="115"/>
                    <a:pt x="24" y="116"/>
                  </a:cubicBezTo>
                  <a:cubicBezTo>
                    <a:pt x="23" y="116"/>
                    <a:pt x="17" y="119"/>
                    <a:pt x="18" y="120"/>
                  </a:cubicBezTo>
                  <a:cubicBezTo>
                    <a:pt x="18" y="120"/>
                    <a:pt x="19" y="122"/>
                    <a:pt x="21" y="121"/>
                  </a:cubicBezTo>
                  <a:cubicBezTo>
                    <a:pt x="23" y="119"/>
                    <a:pt x="24" y="121"/>
                    <a:pt x="26" y="121"/>
                  </a:cubicBezTo>
                  <a:cubicBezTo>
                    <a:pt x="27" y="120"/>
                    <a:pt x="30" y="118"/>
                    <a:pt x="30" y="120"/>
                  </a:cubicBezTo>
                  <a:cubicBezTo>
                    <a:pt x="30" y="121"/>
                    <a:pt x="28" y="123"/>
                    <a:pt x="26" y="123"/>
                  </a:cubicBezTo>
                  <a:cubicBezTo>
                    <a:pt x="24" y="124"/>
                    <a:pt x="24" y="126"/>
                    <a:pt x="22" y="126"/>
                  </a:cubicBezTo>
                  <a:cubicBezTo>
                    <a:pt x="20" y="125"/>
                    <a:pt x="18" y="125"/>
                    <a:pt x="16" y="126"/>
                  </a:cubicBezTo>
                  <a:cubicBezTo>
                    <a:pt x="15" y="128"/>
                    <a:pt x="12" y="129"/>
                    <a:pt x="11" y="129"/>
                  </a:cubicBezTo>
                  <a:cubicBezTo>
                    <a:pt x="9" y="129"/>
                    <a:pt x="8" y="127"/>
                    <a:pt x="6" y="128"/>
                  </a:cubicBezTo>
                  <a:cubicBezTo>
                    <a:pt x="4" y="129"/>
                    <a:pt x="1" y="131"/>
                    <a:pt x="1" y="133"/>
                  </a:cubicBezTo>
                  <a:cubicBezTo>
                    <a:pt x="1" y="134"/>
                    <a:pt x="0" y="137"/>
                    <a:pt x="2" y="138"/>
                  </a:cubicBezTo>
                  <a:cubicBezTo>
                    <a:pt x="3" y="139"/>
                    <a:pt x="1" y="144"/>
                    <a:pt x="3" y="144"/>
                  </a:cubicBezTo>
                  <a:cubicBezTo>
                    <a:pt x="5" y="145"/>
                    <a:pt x="9" y="143"/>
                    <a:pt x="10" y="141"/>
                  </a:cubicBezTo>
                  <a:cubicBezTo>
                    <a:pt x="12" y="140"/>
                    <a:pt x="12" y="138"/>
                    <a:pt x="13" y="136"/>
                  </a:cubicBezTo>
                  <a:cubicBezTo>
                    <a:pt x="15" y="134"/>
                    <a:pt x="16" y="133"/>
                    <a:pt x="16" y="135"/>
                  </a:cubicBezTo>
                  <a:cubicBezTo>
                    <a:pt x="15" y="138"/>
                    <a:pt x="14" y="140"/>
                    <a:pt x="16" y="140"/>
                  </a:cubicBezTo>
                  <a:cubicBezTo>
                    <a:pt x="17" y="140"/>
                    <a:pt x="21" y="139"/>
                    <a:pt x="19" y="140"/>
                  </a:cubicBezTo>
                  <a:cubicBezTo>
                    <a:pt x="17" y="141"/>
                    <a:pt x="14" y="143"/>
                    <a:pt x="13" y="144"/>
                  </a:cubicBezTo>
                  <a:cubicBezTo>
                    <a:pt x="11" y="146"/>
                    <a:pt x="10" y="150"/>
                    <a:pt x="10" y="150"/>
                  </a:cubicBezTo>
                  <a:cubicBezTo>
                    <a:pt x="10" y="150"/>
                    <a:pt x="13" y="151"/>
                    <a:pt x="14" y="150"/>
                  </a:cubicBezTo>
                  <a:cubicBezTo>
                    <a:pt x="16" y="148"/>
                    <a:pt x="21" y="141"/>
                    <a:pt x="22" y="141"/>
                  </a:cubicBezTo>
                  <a:cubicBezTo>
                    <a:pt x="24" y="141"/>
                    <a:pt x="30" y="136"/>
                    <a:pt x="28" y="139"/>
                  </a:cubicBezTo>
                  <a:cubicBezTo>
                    <a:pt x="26" y="142"/>
                    <a:pt x="21" y="145"/>
                    <a:pt x="21" y="146"/>
                  </a:cubicBezTo>
                  <a:cubicBezTo>
                    <a:pt x="21" y="147"/>
                    <a:pt x="22" y="149"/>
                    <a:pt x="20" y="150"/>
                  </a:cubicBezTo>
                  <a:cubicBezTo>
                    <a:pt x="18" y="151"/>
                    <a:pt x="16" y="152"/>
                    <a:pt x="15" y="153"/>
                  </a:cubicBezTo>
                  <a:cubicBezTo>
                    <a:pt x="14" y="154"/>
                    <a:pt x="13" y="153"/>
                    <a:pt x="13" y="155"/>
                  </a:cubicBezTo>
                  <a:cubicBezTo>
                    <a:pt x="13" y="157"/>
                    <a:pt x="13" y="158"/>
                    <a:pt x="14" y="159"/>
                  </a:cubicBezTo>
                  <a:cubicBezTo>
                    <a:pt x="16" y="160"/>
                    <a:pt x="16" y="159"/>
                    <a:pt x="18" y="160"/>
                  </a:cubicBezTo>
                  <a:cubicBezTo>
                    <a:pt x="20" y="160"/>
                    <a:pt x="23" y="162"/>
                    <a:pt x="23" y="161"/>
                  </a:cubicBezTo>
                  <a:cubicBezTo>
                    <a:pt x="23" y="160"/>
                    <a:pt x="25" y="160"/>
                    <a:pt x="28" y="161"/>
                  </a:cubicBezTo>
                  <a:cubicBezTo>
                    <a:pt x="31" y="162"/>
                    <a:pt x="36" y="162"/>
                    <a:pt x="38" y="162"/>
                  </a:cubicBezTo>
                  <a:cubicBezTo>
                    <a:pt x="39" y="162"/>
                    <a:pt x="44" y="164"/>
                    <a:pt x="46" y="163"/>
                  </a:cubicBezTo>
                  <a:cubicBezTo>
                    <a:pt x="47" y="162"/>
                    <a:pt x="51" y="164"/>
                    <a:pt x="53" y="162"/>
                  </a:cubicBezTo>
                  <a:cubicBezTo>
                    <a:pt x="55" y="160"/>
                    <a:pt x="54" y="158"/>
                    <a:pt x="56" y="155"/>
                  </a:cubicBezTo>
                  <a:cubicBezTo>
                    <a:pt x="58" y="153"/>
                    <a:pt x="62" y="153"/>
                    <a:pt x="64" y="154"/>
                  </a:cubicBezTo>
                  <a:cubicBezTo>
                    <a:pt x="66" y="154"/>
                    <a:pt x="76" y="163"/>
                    <a:pt x="74" y="164"/>
                  </a:cubicBezTo>
                  <a:cubicBezTo>
                    <a:pt x="73" y="165"/>
                    <a:pt x="72" y="166"/>
                    <a:pt x="74" y="167"/>
                  </a:cubicBezTo>
                  <a:cubicBezTo>
                    <a:pt x="75" y="169"/>
                    <a:pt x="75" y="171"/>
                    <a:pt x="76" y="171"/>
                  </a:cubicBezTo>
                  <a:cubicBezTo>
                    <a:pt x="77" y="171"/>
                    <a:pt x="80" y="174"/>
                    <a:pt x="80" y="172"/>
                  </a:cubicBezTo>
                  <a:cubicBezTo>
                    <a:pt x="80" y="170"/>
                    <a:pt x="85" y="173"/>
                    <a:pt x="85" y="171"/>
                  </a:cubicBezTo>
                  <a:cubicBezTo>
                    <a:pt x="85" y="168"/>
                    <a:pt x="92" y="173"/>
                    <a:pt x="92" y="170"/>
                  </a:cubicBezTo>
                  <a:cubicBezTo>
                    <a:pt x="92" y="166"/>
                    <a:pt x="95" y="167"/>
                    <a:pt x="98" y="168"/>
                  </a:cubicBezTo>
                  <a:cubicBezTo>
                    <a:pt x="101" y="170"/>
                    <a:pt x="103" y="175"/>
                    <a:pt x="104" y="176"/>
                  </a:cubicBezTo>
                  <a:cubicBezTo>
                    <a:pt x="105" y="178"/>
                    <a:pt x="108" y="181"/>
                    <a:pt x="108" y="178"/>
                  </a:cubicBezTo>
                  <a:cubicBezTo>
                    <a:pt x="108" y="175"/>
                    <a:pt x="111" y="176"/>
                    <a:pt x="111" y="178"/>
                  </a:cubicBezTo>
                  <a:cubicBezTo>
                    <a:pt x="111" y="179"/>
                    <a:pt x="107" y="180"/>
                    <a:pt x="107" y="181"/>
                  </a:cubicBezTo>
                  <a:cubicBezTo>
                    <a:pt x="108" y="182"/>
                    <a:pt x="105" y="181"/>
                    <a:pt x="104" y="181"/>
                  </a:cubicBezTo>
                  <a:cubicBezTo>
                    <a:pt x="102" y="181"/>
                    <a:pt x="102" y="182"/>
                    <a:pt x="103" y="183"/>
                  </a:cubicBezTo>
                  <a:cubicBezTo>
                    <a:pt x="105" y="185"/>
                    <a:pt x="111" y="191"/>
                    <a:pt x="110" y="188"/>
                  </a:cubicBezTo>
                  <a:cubicBezTo>
                    <a:pt x="109" y="186"/>
                    <a:pt x="107" y="183"/>
                    <a:pt x="110" y="183"/>
                  </a:cubicBezTo>
                  <a:cubicBezTo>
                    <a:pt x="113" y="183"/>
                    <a:pt x="113" y="185"/>
                    <a:pt x="115" y="185"/>
                  </a:cubicBezTo>
                  <a:cubicBezTo>
                    <a:pt x="117" y="184"/>
                    <a:pt x="118" y="184"/>
                    <a:pt x="119" y="185"/>
                  </a:cubicBezTo>
                  <a:cubicBezTo>
                    <a:pt x="120" y="186"/>
                    <a:pt x="114" y="186"/>
                    <a:pt x="112" y="186"/>
                  </a:cubicBezTo>
                  <a:cubicBezTo>
                    <a:pt x="110" y="186"/>
                    <a:pt x="114" y="188"/>
                    <a:pt x="114" y="188"/>
                  </a:cubicBezTo>
                  <a:cubicBezTo>
                    <a:pt x="115" y="189"/>
                    <a:pt x="117" y="188"/>
                    <a:pt x="117" y="188"/>
                  </a:cubicBezTo>
                  <a:cubicBezTo>
                    <a:pt x="118" y="187"/>
                    <a:pt x="121" y="187"/>
                    <a:pt x="122" y="187"/>
                  </a:cubicBezTo>
                  <a:cubicBezTo>
                    <a:pt x="123" y="187"/>
                    <a:pt x="123" y="186"/>
                    <a:pt x="123" y="185"/>
                  </a:cubicBezTo>
                  <a:cubicBezTo>
                    <a:pt x="121" y="183"/>
                    <a:pt x="123" y="181"/>
                    <a:pt x="126" y="183"/>
                  </a:cubicBezTo>
                  <a:cubicBezTo>
                    <a:pt x="128" y="185"/>
                    <a:pt x="128" y="185"/>
                    <a:pt x="130" y="185"/>
                  </a:cubicBezTo>
                  <a:cubicBezTo>
                    <a:pt x="132" y="185"/>
                    <a:pt x="134" y="183"/>
                    <a:pt x="135" y="184"/>
                  </a:cubicBezTo>
                  <a:cubicBezTo>
                    <a:pt x="136" y="186"/>
                    <a:pt x="137" y="188"/>
                    <a:pt x="137" y="190"/>
                  </a:cubicBezTo>
                  <a:cubicBezTo>
                    <a:pt x="137" y="191"/>
                    <a:pt x="139" y="193"/>
                    <a:pt x="140" y="192"/>
                  </a:cubicBezTo>
                  <a:cubicBezTo>
                    <a:pt x="141" y="191"/>
                    <a:pt x="144" y="192"/>
                    <a:pt x="146" y="192"/>
                  </a:cubicBezTo>
                  <a:cubicBezTo>
                    <a:pt x="148" y="192"/>
                    <a:pt x="152" y="192"/>
                    <a:pt x="152" y="191"/>
                  </a:cubicBezTo>
                  <a:cubicBezTo>
                    <a:pt x="152" y="190"/>
                    <a:pt x="153" y="190"/>
                    <a:pt x="158" y="190"/>
                  </a:cubicBezTo>
                  <a:close/>
                </a:path>
              </a:pathLst>
            </a:custGeom>
            <a:solidFill>
              <a:schemeClr val="bg2">
                <a:lumMod val="75000"/>
              </a:schemeClr>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37" name="Freeform 37"/>
            <p:cNvSpPr>
              <a:spLocks/>
            </p:cNvSpPr>
            <p:nvPr/>
          </p:nvSpPr>
          <p:spPr bwMode="auto">
            <a:xfrm>
              <a:off x="3047442" y="3488082"/>
              <a:ext cx="127343" cy="123901"/>
            </a:xfrm>
            <a:custGeom>
              <a:avLst/>
              <a:gdLst>
                <a:gd name="T0" fmla="*/ 3 w 29"/>
                <a:gd name="T1" fmla="*/ 20 h 28"/>
                <a:gd name="T2" fmla="*/ 8 w 29"/>
                <a:gd name="T3" fmla="*/ 16 h 28"/>
                <a:gd name="T4" fmla="*/ 10 w 29"/>
                <a:gd name="T5" fmla="*/ 13 h 28"/>
                <a:gd name="T6" fmla="*/ 14 w 29"/>
                <a:gd name="T7" fmla="*/ 8 h 28"/>
                <a:gd name="T8" fmla="*/ 18 w 29"/>
                <a:gd name="T9" fmla="*/ 8 h 28"/>
                <a:gd name="T10" fmla="*/ 21 w 29"/>
                <a:gd name="T11" fmla="*/ 5 h 28"/>
                <a:gd name="T12" fmla="*/ 27 w 29"/>
                <a:gd name="T13" fmla="*/ 0 h 28"/>
                <a:gd name="T14" fmla="*/ 26 w 29"/>
                <a:gd name="T15" fmla="*/ 6 h 28"/>
                <a:gd name="T16" fmla="*/ 25 w 29"/>
                <a:gd name="T17" fmla="*/ 10 h 28"/>
                <a:gd name="T18" fmla="*/ 21 w 29"/>
                <a:gd name="T19" fmla="*/ 14 h 28"/>
                <a:gd name="T20" fmla="*/ 17 w 29"/>
                <a:gd name="T21" fmla="*/ 18 h 28"/>
                <a:gd name="T22" fmla="*/ 14 w 29"/>
                <a:gd name="T23" fmla="*/ 23 h 28"/>
                <a:gd name="T24" fmla="*/ 8 w 29"/>
                <a:gd name="T25" fmla="*/ 26 h 28"/>
                <a:gd name="T26" fmla="*/ 5 w 29"/>
                <a:gd name="T27" fmla="*/ 24 h 28"/>
                <a:gd name="T28" fmla="*/ 3 w 29"/>
                <a:gd name="T2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8">
                  <a:moveTo>
                    <a:pt x="3" y="20"/>
                  </a:moveTo>
                  <a:cubicBezTo>
                    <a:pt x="5" y="21"/>
                    <a:pt x="7" y="17"/>
                    <a:pt x="8" y="16"/>
                  </a:cubicBezTo>
                  <a:cubicBezTo>
                    <a:pt x="9" y="15"/>
                    <a:pt x="10" y="14"/>
                    <a:pt x="10" y="13"/>
                  </a:cubicBezTo>
                  <a:cubicBezTo>
                    <a:pt x="10" y="11"/>
                    <a:pt x="13" y="9"/>
                    <a:pt x="14" y="8"/>
                  </a:cubicBezTo>
                  <a:cubicBezTo>
                    <a:pt x="16" y="6"/>
                    <a:pt x="17" y="7"/>
                    <a:pt x="18" y="8"/>
                  </a:cubicBezTo>
                  <a:cubicBezTo>
                    <a:pt x="19" y="10"/>
                    <a:pt x="21" y="6"/>
                    <a:pt x="21" y="5"/>
                  </a:cubicBezTo>
                  <a:cubicBezTo>
                    <a:pt x="22" y="4"/>
                    <a:pt x="26" y="1"/>
                    <a:pt x="27" y="0"/>
                  </a:cubicBezTo>
                  <a:cubicBezTo>
                    <a:pt x="29" y="3"/>
                    <a:pt x="27" y="5"/>
                    <a:pt x="26" y="6"/>
                  </a:cubicBezTo>
                  <a:cubicBezTo>
                    <a:pt x="25" y="7"/>
                    <a:pt x="25" y="9"/>
                    <a:pt x="25" y="10"/>
                  </a:cubicBezTo>
                  <a:cubicBezTo>
                    <a:pt x="25" y="10"/>
                    <a:pt x="23" y="14"/>
                    <a:pt x="21" y="14"/>
                  </a:cubicBezTo>
                  <a:cubicBezTo>
                    <a:pt x="20" y="14"/>
                    <a:pt x="17" y="18"/>
                    <a:pt x="17" y="18"/>
                  </a:cubicBezTo>
                  <a:cubicBezTo>
                    <a:pt x="16" y="19"/>
                    <a:pt x="15" y="23"/>
                    <a:pt x="14" y="23"/>
                  </a:cubicBezTo>
                  <a:cubicBezTo>
                    <a:pt x="13" y="22"/>
                    <a:pt x="12" y="28"/>
                    <a:pt x="8" y="26"/>
                  </a:cubicBezTo>
                  <a:cubicBezTo>
                    <a:pt x="6" y="25"/>
                    <a:pt x="5" y="26"/>
                    <a:pt x="5" y="24"/>
                  </a:cubicBezTo>
                  <a:cubicBezTo>
                    <a:pt x="4" y="23"/>
                    <a:pt x="0" y="22"/>
                    <a:pt x="3" y="20"/>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38" name="Freeform 38"/>
            <p:cNvSpPr>
              <a:spLocks/>
            </p:cNvSpPr>
            <p:nvPr/>
          </p:nvSpPr>
          <p:spPr bwMode="auto">
            <a:xfrm>
              <a:off x="2118183" y="3788657"/>
              <a:ext cx="1167883" cy="1118553"/>
            </a:xfrm>
            <a:custGeom>
              <a:avLst/>
              <a:gdLst>
                <a:gd name="T0" fmla="*/ 81 w 264"/>
                <a:gd name="T1" fmla="*/ 237 h 253"/>
                <a:gd name="T2" fmla="*/ 66 w 264"/>
                <a:gd name="T3" fmla="*/ 238 h 253"/>
                <a:gd name="T4" fmla="*/ 54 w 264"/>
                <a:gd name="T5" fmla="*/ 250 h 253"/>
                <a:gd name="T6" fmla="*/ 48 w 264"/>
                <a:gd name="T7" fmla="*/ 240 h 253"/>
                <a:gd name="T8" fmla="*/ 34 w 264"/>
                <a:gd name="T9" fmla="*/ 241 h 253"/>
                <a:gd name="T10" fmla="*/ 23 w 264"/>
                <a:gd name="T11" fmla="*/ 219 h 253"/>
                <a:gd name="T12" fmla="*/ 12 w 264"/>
                <a:gd name="T13" fmla="*/ 212 h 253"/>
                <a:gd name="T14" fmla="*/ 6 w 264"/>
                <a:gd name="T15" fmla="*/ 205 h 253"/>
                <a:gd name="T16" fmla="*/ 2 w 264"/>
                <a:gd name="T17" fmla="*/ 182 h 253"/>
                <a:gd name="T18" fmla="*/ 9 w 264"/>
                <a:gd name="T19" fmla="*/ 169 h 253"/>
                <a:gd name="T20" fmla="*/ 21 w 264"/>
                <a:gd name="T21" fmla="*/ 151 h 253"/>
                <a:gd name="T22" fmla="*/ 31 w 264"/>
                <a:gd name="T23" fmla="*/ 138 h 253"/>
                <a:gd name="T24" fmla="*/ 38 w 264"/>
                <a:gd name="T25" fmla="*/ 128 h 253"/>
                <a:gd name="T26" fmla="*/ 56 w 264"/>
                <a:gd name="T27" fmla="*/ 119 h 253"/>
                <a:gd name="T28" fmla="*/ 73 w 264"/>
                <a:gd name="T29" fmla="*/ 108 h 253"/>
                <a:gd name="T30" fmla="*/ 85 w 264"/>
                <a:gd name="T31" fmla="*/ 101 h 253"/>
                <a:gd name="T32" fmla="*/ 93 w 264"/>
                <a:gd name="T33" fmla="*/ 93 h 253"/>
                <a:gd name="T34" fmla="*/ 102 w 264"/>
                <a:gd name="T35" fmla="*/ 83 h 253"/>
                <a:gd name="T36" fmla="*/ 116 w 264"/>
                <a:gd name="T37" fmla="*/ 80 h 253"/>
                <a:gd name="T38" fmla="*/ 126 w 264"/>
                <a:gd name="T39" fmla="*/ 76 h 253"/>
                <a:gd name="T40" fmla="*/ 136 w 264"/>
                <a:gd name="T41" fmla="*/ 63 h 253"/>
                <a:gd name="T42" fmla="*/ 145 w 264"/>
                <a:gd name="T43" fmla="*/ 58 h 253"/>
                <a:gd name="T44" fmla="*/ 153 w 264"/>
                <a:gd name="T45" fmla="*/ 49 h 253"/>
                <a:gd name="T46" fmla="*/ 164 w 264"/>
                <a:gd name="T47" fmla="*/ 38 h 253"/>
                <a:gd name="T48" fmla="*/ 167 w 264"/>
                <a:gd name="T49" fmla="*/ 31 h 253"/>
                <a:gd name="T50" fmla="*/ 177 w 264"/>
                <a:gd name="T51" fmla="*/ 24 h 253"/>
                <a:gd name="T52" fmla="*/ 180 w 264"/>
                <a:gd name="T53" fmla="*/ 17 h 253"/>
                <a:gd name="T54" fmla="*/ 184 w 264"/>
                <a:gd name="T55" fmla="*/ 18 h 253"/>
                <a:gd name="T56" fmla="*/ 190 w 264"/>
                <a:gd name="T57" fmla="*/ 22 h 253"/>
                <a:gd name="T58" fmla="*/ 192 w 264"/>
                <a:gd name="T59" fmla="*/ 27 h 253"/>
                <a:gd name="T60" fmla="*/ 196 w 264"/>
                <a:gd name="T61" fmla="*/ 32 h 253"/>
                <a:gd name="T62" fmla="*/ 199 w 264"/>
                <a:gd name="T63" fmla="*/ 42 h 253"/>
                <a:gd name="T64" fmla="*/ 210 w 264"/>
                <a:gd name="T65" fmla="*/ 40 h 253"/>
                <a:gd name="T66" fmla="*/ 217 w 264"/>
                <a:gd name="T67" fmla="*/ 28 h 253"/>
                <a:gd name="T68" fmla="*/ 229 w 264"/>
                <a:gd name="T69" fmla="*/ 20 h 253"/>
                <a:gd name="T70" fmla="*/ 237 w 264"/>
                <a:gd name="T71" fmla="*/ 8 h 253"/>
                <a:gd name="T72" fmla="*/ 243 w 264"/>
                <a:gd name="T73" fmla="*/ 3 h 253"/>
                <a:gd name="T74" fmla="*/ 249 w 264"/>
                <a:gd name="T75" fmla="*/ 4 h 253"/>
                <a:gd name="T76" fmla="*/ 256 w 264"/>
                <a:gd name="T77" fmla="*/ 1 h 253"/>
                <a:gd name="T78" fmla="*/ 256 w 264"/>
                <a:gd name="T79" fmla="*/ 14 h 253"/>
                <a:gd name="T80" fmla="*/ 241 w 264"/>
                <a:gd name="T81" fmla="*/ 37 h 253"/>
                <a:gd name="T82" fmla="*/ 231 w 264"/>
                <a:gd name="T83" fmla="*/ 46 h 253"/>
                <a:gd name="T84" fmla="*/ 229 w 264"/>
                <a:gd name="T85" fmla="*/ 56 h 253"/>
                <a:gd name="T86" fmla="*/ 219 w 264"/>
                <a:gd name="T87" fmla="*/ 77 h 253"/>
                <a:gd name="T88" fmla="*/ 203 w 264"/>
                <a:gd name="T89" fmla="*/ 90 h 253"/>
                <a:gd name="T90" fmla="*/ 190 w 264"/>
                <a:gd name="T91" fmla="*/ 97 h 253"/>
                <a:gd name="T92" fmla="*/ 184 w 264"/>
                <a:gd name="T93" fmla="*/ 114 h 253"/>
                <a:gd name="T94" fmla="*/ 184 w 264"/>
                <a:gd name="T95" fmla="*/ 123 h 253"/>
                <a:gd name="T96" fmla="*/ 187 w 264"/>
                <a:gd name="T97" fmla="*/ 131 h 253"/>
                <a:gd name="T98" fmla="*/ 184 w 264"/>
                <a:gd name="T99" fmla="*/ 136 h 253"/>
                <a:gd name="T100" fmla="*/ 190 w 264"/>
                <a:gd name="T101" fmla="*/ 137 h 253"/>
                <a:gd name="T102" fmla="*/ 196 w 264"/>
                <a:gd name="T103" fmla="*/ 137 h 253"/>
                <a:gd name="T104" fmla="*/ 201 w 264"/>
                <a:gd name="T105" fmla="*/ 139 h 253"/>
                <a:gd name="T106" fmla="*/ 205 w 264"/>
                <a:gd name="T107" fmla="*/ 151 h 253"/>
                <a:gd name="T108" fmla="*/ 197 w 264"/>
                <a:gd name="T109" fmla="*/ 149 h 253"/>
                <a:gd name="T110" fmla="*/ 196 w 264"/>
                <a:gd name="T111" fmla="*/ 156 h 253"/>
                <a:gd name="T112" fmla="*/ 183 w 264"/>
                <a:gd name="T113" fmla="*/ 152 h 253"/>
                <a:gd name="T114" fmla="*/ 165 w 264"/>
                <a:gd name="T115" fmla="*/ 154 h 253"/>
                <a:gd name="T116" fmla="*/ 179 w 264"/>
                <a:gd name="T117" fmla="*/ 150 h 253"/>
                <a:gd name="T118" fmla="*/ 164 w 264"/>
                <a:gd name="T119" fmla="*/ 147 h 253"/>
                <a:gd name="T120" fmla="*/ 140 w 264"/>
                <a:gd name="T121" fmla="*/ 165 h 253"/>
                <a:gd name="T122" fmla="*/ 100 w 264"/>
                <a:gd name="T123" fmla="*/ 192 h 253"/>
                <a:gd name="T124" fmla="*/ 95 w 264"/>
                <a:gd name="T125" fmla="*/ 22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 h="253">
                  <a:moveTo>
                    <a:pt x="93" y="241"/>
                  </a:moveTo>
                  <a:cubicBezTo>
                    <a:pt x="92" y="241"/>
                    <a:pt x="86" y="239"/>
                    <a:pt x="85" y="239"/>
                  </a:cubicBezTo>
                  <a:cubicBezTo>
                    <a:pt x="85" y="239"/>
                    <a:pt x="81" y="237"/>
                    <a:pt x="81" y="237"/>
                  </a:cubicBezTo>
                  <a:cubicBezTo>
                    <a:pt x="81" y="237"/>
                    <a:pt x="79" y="236"/>
                    <a:pt x="77" y="237"/>
                  </a:cubicBezTo>
                  <a:cubicBezTo>
                    <a:pt x="75" y="237"/>
                    <a:pt x="73" y="239"/>
                    <a:pt x="72" y="238"/>
                  </a:cubicBezTo>
                  <a:cubicBezTo>
                    <a:pt x="70" y="238"/>
                    <a:pt x="67" y="237"/>
                    <a:pt x="66" y="238"/>
                  </a:cubicBezTo>
                  <a:cubicBezTo>
                    <a:pt x="65" y="239"/>
                    <a:pt x="64" y="242"/>
                    <a:pt x="62" y="243"/>
                  </a:cubicBezTo>
                  <a:cubicBezTo>
                    <a:pt x="60" y="244"/>
                    <a:pt x="58" y="245"/>
                    <a:pt x="57" y="246"/>
                  </a:cubicBezTo>
                  <a:cubicBezTo>
                    <a:pt x="56" y="247"/>
                    <a:pt x="55" y="250"/>
                    <a:pt x="54" y="250"/>
                  </a:cubicBezTo>
                  <a:cubicBezTo>
                    <a:pt x="52" y="250"/>
                    <a:pt x="50" y="253"/>
                    <a:pt x="49" y="251"/>
                  </a:cubicBezTo>
                  <a:cubicBezTo>
                    <a:pt x="49" y="249"/>
                    <a:pt x="47" y="247"/>
                    <a:pt x="47" y="246"/>
                  </a:cubicBezTo>
                  <a:cubicBezTo>
                    <a:pt x="47" y="244"/>
                    <a:pt x="49" y="241"/>
                    <a:pt x="48" y="240"/>
                  </a:cubicBezTo>
                  <a:cubicBezTo>
                    <a:pt x="47" y="239"/>
                    <a:pt x="46" y="237"/>
                    <a:pt x="45" y="239"/>
                  </a:cubicBezTo>
                  <a:cubicBezTo>
                    <a:pt x="43" y="240"/>
                    <a:pt x="41" y="241"/>
                    <a:pt x="40" y="241"/>
                  </a:cubicBezTo>
                  <a:cubicBezTo>
                    <a:pt x="39" y="241"/>
                    <a:pt x="35" y="243"/>
                    <a:pt x="34" y="241"/>
                  </a:cubicBezTo>
                  <a:cubicBezTo>
                    <a:pt x="33" y="239"/>
                    <a:pt x="30" y="237"/>
                    <a:pt x="29" y="235"/>
                  </a:cubicBezTo>
                  <a:cubicBezTo>
                    <a:pt x="29" y="233"/>
                    <a:pt x="27" y="230"/>
                    <a:pt x="27" y="227"/>
                  </a:cubicBezTo>
                  <a:cubicBezTo>
                    <a:pt x="27" y="225"/>
                    <a:pt x="24" y="219"/>
                    <a:pt x="23" y="219"/>
                  </a:cubicBezTo>
                  <a:cubicBezTo>
                    <a:pt x="21" y="218"/>
                    <a:pt x="18" y="220"/>
                    <a:pt x="17" y="219"/>
                  </a:cubicBezTo>
                  <a:cubicBezTo>
                    <a:pt x="16" y="218"/>
                    <a:pt x="15" y="218"/>
                    <a:pt x="14" y="217"/>
                  </a:cubicBezTo>
                  <a:cubicBezTo>
                    <a:pt x="14" y="216"/>
                    <a:pt x="12" y="211"/>
                    <a:pt x="12" y="212"/>
                  </a:cubicBezTo>
                  <a:cubicBezTo>
                    <a:pt x="11" y="213"/>
                    <a:pt x="11" y="216"/>
                    <a:pt x="9" y="215"/>
                  </a:cubicBezTo>
                  <a:cubicBezTo>
                    <a:pt x="8" y="214"/>
                    <a:pt x="7" y="213"/>
                    <a:pt x="7" y="211"/>
                  </a:cubicBezTo>
                  <a:cubicBezTo>
                    <a:pt x="8" y="209"/>
                    <a:pt x="7" y="204"/>
                    <a:pt x="6" y="205"/>
                  </a:cubicBezTo>
                  <a:cubicBezTo>
                    <a:pt x="4" y="205"/>
                    <a:pt x="0" y="203"/>
                    <a:pt x="1" y="201"/>
                  </a:cubicBezTo>
                  <a:cubicBezTo>
                    <a:pt x="2" y="198"/>
                    <a:pt x="3" y="191"/>
                    <a:pt x="1" y="189"/>
                  </a:cubicBezTo>
                  <a:cubicBezTo>
                    <a:pt x="0" y="186"/>
                    <a:pt x="0" y="183"/>
                    <a:pt x="2" y="182"/>
                  </a:cubicBezTo>
                  <a:cubicBezTo>
                    <a:pt x="3" y="181"/>
                    <a:pt x="5" y="178"/>
                    <a:pt x="5" y="176"/>
                  </a:cubicBezTo>
                  <a:cubicBezTo>
                    <a:pt x="5" y="175"/>
                    <a:pt x="6" y="172"/>
                    <a:pt x="7" y="172"/>
                  </a:cubicBezTo>
                  <a:cubicBezTo>
                    <a:pt x="9" y="172"/>
                    <a:pt x="9" y="171"/>
                    <a:pt x="9" y="169"/>
                  </a:cubicBezTo>
                  <a:cubicBezTo>
                    <a:pt x="9" y="169"/>
                    <a:pt x="7" y="166"/>
                    <a:pt x="8" y="165"/>
                  </a:cubicBezTo>
                  <a:cubicBezTo>
                    <a:pt x="8" y="164"/>
                    <a:pt x="14" y="158"/>
                    <a:pt x="15" y="157"/>
                  </a:cubicBezTo>
                  <a:cubicBezTo>
                    <a:pt x="16" y="155"/>
                    <a:pt x="20" y="151"/>
                    <a:pt x="21" y="151"/>
                  </a:cubicBezTo>
                  <a:cubicBezTo>
                    <a:pt x="22" y="150"/>
                    <a:pt x="27" y="146"/>
                    <a:pt x="27" y="145"/>
                  </a:cubicBezTo>
                  <a:cubicBezTo>
                    <a:pt x="26" y="144"/>
                    <a:pt x="26" y="143"/>
                    <a:pt x="27" y="142"/>
                  </a:cubicBezTo>
                  <a:cubicBezTo>
                    <a:pt x="28" y="142"/>
                    <a:pt x="31" y="140"/>
                    <a:pt x="31" y="138"/>
                  </a:cubicBezTo>
                  <a:cubicBezTo>
                    <a:pt x="31" y="137"/>
                    <a:pt x="31" y="135"/>
                    <a:pt x="32" y="134"/>
                  </a:cubicBezTo>
                  <a:cubicBezTo>
                    <a:pt x="33" y="134"/>
                    <a:pt x="36" y="132"/>
                    <a:pt x="36" y="131"/>
                  </a:cubicBezTo>
                  <a:cubicBezTo>
                    <a:pt x="36" y="131"/>
                    <a:pt x="37" y="128"/>
                    <a:pt x="38" y="128"/>
                  </a:cubicBezTo>
                  <a:cubicBezTo>
                    <a:pt x="40" y="128"/>
                    <a:pt x="41" y="128"/>
                    <a:pt x="42" y="127"/>
                  </a:cubicBezTo>
                  <a:cubicBezTo>
                    <a:pt x="43" y="126"/>
                    <a:pt x="48" y="127"/>
                    <a:pt x="49" y="126"/>
                  </a:cubicBezTo>
                  <a:cubicBezTo>
                    <a:pt x="49" y="125"/>
                    <a:pt x="55" y="118"/>
                    <a:pt x="56" y="119"/>
                  </a:cubicBezTo>
                  <a:cubicBezTo>
                    <a:pt x="57" y="119"/>
                    <a:pt x="60" y="120"/>
                    <a:pt x="61" y="119"/>
                  </a:cubicBezTo>
                  <a:cubicBezTo>
                    <a:pt x="62" y="118"/>
                    <a:pt x="64" y="115"/>
                    <a:pt x="66" y="114"/>
                  </a:cubicBezTo>
                  <a:cubicBezTo>
                    <a:pt x="67" y="114"/>
                    <a:pt x="72" y="109"/>
                    <a:pt x="73" y="108"/>
                  </a:cubicBezTo>
                  <a:cubicBezTo>
                    <a:pt x="74" y="107"/>
                    <a:pt x="76" y="104"/>
                    <a:pt x="77" y="104"/>
                  </a:cubicBezTo>
                  <a:cubicBezTo>
                    <a:pt x="78" y="104"/>
                    <a:pt x="80" y="104"/>
                    <a:pt x="81" y="103"/>
                  </a:cubicBezTo>
                  <a:cubicBezTo>
                    <a:pt x="83" y="103"/>
                    <a:pt x="85" y="102"/>
                    <a:pt x="85" y="101"/>
                  </a:cubicBezTo>
                  <a:cubicBezTo>
                    <a:pt x="85" y="100"/>
                    <a:pt x="84" y="97"/>
                    <a:pt x="85" y="96"/>
                  </a:cubicBezTo>
                  <a:cubicBezTo>
                    <a:pt x="86" y="95"/>
                    <a:pt x="88" y="93"/>
                    <a:pt x="89" y="93"/>
                  </a:cubicBezTo>
                  <a:cubicBezTo>
                    <a:pt x="90" y="93"/>
                    <a:pt x="93" y="93"/>
                    <a:pt x="93" y="93"/>
                  </a:cubicBezTo>
                  <a:cubicBezTo>
                    <a:pt x="94" y="92"/>
                    <a:pt x="97" y="92"/>
                    <a:pt x="97" y="91"/>
                  </a:cubicBezTo>
                  <a:cubicBezTo>
                    <a:pt x="97" y="90"/>
                    <a:pt x="97" y="87"/>
                    <a:pt x="97" y="87"/>
                  </a:cubicBezTo>
                  <a:cubicBezTo>
                    <a:pt x="98" y="86"/>
                    <a:pt x="101" y="83"/>
                    <a:pt x="102" y="83"/>
                  </a:cubicBezTo>
                  <a:cubicBezTo>
                    <a:pt x="103" y="83"/>
                    <a:pt x="108" y="83"/>
                    <a:pt x="108" y="82"/>
                  </a:cubicBezTo>
                  <a:cubicBezTo>
                    <a:pt x="108" y="81"/>
                    <a:pt x="111" y="79"/>
                    <a:pt x="112" y="79"/>
                  </a:cubicBezTo>
                  <a:cubicBezTo>
                    <a:pt x="113" y="80"/>
                    <a:pt x="115" y="81"/>
                    <a:pt x="116" y="80"/>
                  </a:cubicBezTo>
                  <a:cubicBezTo>
                    <a:pt x="117" y="79"/>
                    <a:pt x="119" y="79"/>
                    <a:pt x="120" y="79"/>
                  </a:cubicBezTo>
                  <a:cubicBezTo>
                    <a:pt x="122" y="80"/>
                    <a:pt x="124" y="80"/>
                    <a:pt x="125" y="80"/>
                  </a:cubicBezTo>
                  <a:cubicBezTo>
                    <a:pt x="126" y="79"/>
                    <a:pt x="126" y="77"/>
                    <a:pt x="126" y="76"/>
                  </a:cubicBezTo>
                  <a:cubicBezTo>
                    <a:pt x="126" y="75"/>
                    <a:pt x="126" y="70"/>
                    <a:pt x="128" y="70"/>
                  </a:cubicBezTo>
                  <a:cubicBezTo>
                    <a:pt x="129" y="70"/>
                    <a:pt x="131" y="70"/>
                    <a:pt x="132" y="69"/>
                  </a:cubicBezTo>
                  <a:cubicBezTo>
                    <a:pt x="134" y="67"/>
                    <a:pt x="137" y="64"/>
                    <a:pt x="136" y="63"/>
                  </a:cubicBezTo>
                  <a:cubicBezTo>
                    <a:pt x="135" y="63"/>
                    <a:pt x="137" y="60"/>
                    <a:pt x="138" y="59"/>
                  </a:cubicBezTo>
                  <a:cubicBezTo>
                    <a:pt x="139" y="59"/>
                    <a:pt x="141" y="57"/>
                    <a:pt x="142" y="58"/>
                  </a:cubicBezTo>
                  <a:cubicBezTo>
                    <a:pt x="142" y="58"/>
                    <a:pt x="144" y="58"/>
                    <a:pt x="145" y="58"/>
                  </a:cubicBezTo>
                  <a:cubicBezTo>
                    <a:pt x="146" y="57"/>
                    <a:pt x="148" y="56"/>
                    <a:pt x="148" y="54"/>
                  </a:cubicBezTo>
                  <a:cubicBezTo>
                    <a:pt x="148" y="53"/>
                    <a:pt x="148" y="52"/>
                    <a:pt x="150" y="51"/>
                  </a:cubicBezTo>
                  <a:cubicBezTo>
                    <a:pt x="151" y="50"/>
                    <a:pt x="152" y="50"/>
                    <a:pt x="153" y="49"/>
                  </a:cubicBezTo>
                  <a:cubicBezTo>
                    <a:pt x="154" y="48"/>
                    <a:pt x="155" y="43"/>
                    <a:pt x="156" y="44"/>
                  </a:cubicBezTo>
                  <a:cubicBezTo>
                    <a:pt x="157" y="44"/>
                    <a:pt x="158" y="44"/>
                    <a:pt x="159" y="43"/>
                  </a:cubicBezTo>
                  <a:cubicBezTo>
                    <a:pt x="160" y="41"/>
                    <a:pt x="163" y="38"/>
                    <a:pt x="164" y="38"/>
                  </a:cubicBezTo>
                  <a:cubicBezTo>
                    <a:pt x="164" y="38"/>
                    <a:pt x="167" y="38"/>
                    <a:pt x="168" y="37"/>
                  </a:cubicBezTo>
                  <a:cubicBezTo>
                    <a:pt x="168" y="36"/>
                    <a:pt x="168" y="34"/>
                    <a:pt x="168" y="34"/>
                  </a:cubicBezTo>
                  <a:cubicBezTo>
                    <a:pt x="169" y="34"/>
                    <a:pt x="168" y="33"/>
                    <a:pt x="167" y="31"/>
                  </a:cubicBezTo>
                  <a:cubicBezTo>
                    <a:pt x="167" y="31"/>
                    <a:pt x="168" y="28"/>
                    <a:pt x="168" y="29"/>
                  </a:cubicBezTo>
                  <a:cubicBezTo>
                    <a:pt x="169" y="29"/>
                    <a:pt x="171" y="30"/>
                    <a:pt x="172" y="29"/>
                  </a:cubicBezTo>
                  <a:cubicBezTo>
                    <a:pt x="172" y="29"/>
                    <a:pt x="176" y="24"/>
                    <a:pt x="177" y="24"/>
                  </a:cubicBezTo>
                  <a:cubicBezTo>
                    <a:pt x="177" y="24"/>
                    <a:pt x="178" y="23"/>
                    <a:pt x="178" y="22"/>
                  </a:cubicBezTo>
                  <a:cubicBezTo>
                    <a:pt x="178" y="21"/>
                    <a:pt x="178" y="19"/>
                    <a:pt x="178" y="19"/>
                  </a:cubicBezTo>
                  <a:cubicBezTo>
                    <a:pt x="179" y="19"/>
                    <a:pt x="180" y="18"/>
                    <a:pt x="180" y="17"/>
                  </a:cubicBezTo>
                  <a:cubicBezTo>
                    <a:pt x="180" y="16"/>
                    <a:pt x="180" y="15"/>
                    <a:pt x="180" y="15"/>
                  </a:cubicBezTo>
                  <a:cubicBezTo>
                    <a:pt x="180" y="15"/>
                    <a:pt x="182" y="15"/>
                    <a:pt x="183" y="16"/>
                  </a:cubicBezTo>
                  <a:cubicBezTo>
                    <a:pt x="183" y="16"/>
                    <a:pt x="183" y="18"/>
                    <a:pt x="184" y="18"/>
                  </a:cubicBezTo>
                  <a:cubicBezTo>
                    <a:pt x="184" y="18"/>
                    <a:pt x="186" y="20"/>
                    <a:pt x="187" y="20"/>
                  </a:cubicBezTo>
                  <a:cubicBezTo>
                    <a:pt x="187" y="19"/>
                    <a:pt x="188" y="18"/>
                    <a:pt x="189" y="19"/>
                  </a:cubicBezTo>
                  <a:cubicBezTo>
                    <a:pt x="190" y="20"/>
                    <a:pt x="191" y="21"/>
                    <a:pt x="190" y="22"/>
                  </a:cubicBezTo>
                  <a:cubicBezTo>
                    <a:pt x="190" y="22"/>
                    <a:pt x="190" y="23"/>
                    <a:pt x="190" y="24"/>
                  </a:cubicBezTo>
                  <a:cubicBezTo>
                    <a:pt x="190" y="25"/>
                    <a:pt x="189" y="26"/>
                    <a:pt x="190" y="26"/>
                  </a:cubicBezTo>
                  <a:cubicBezTo>
                    <a:pt x="191" y="26"/>
                    <a:pt x="193" y="27"/>
                    <a:pt x="192" y="27"/>
                  </a:cubicBezTo>
                  <a:cubicBezTo>
                    <a:pt x="192" y="28"/>
                    <a:pt x="190" y="29"/>
                    <a:pt x="191" y="30"/>
                  </a:cubicBezTo>
                  <a:cubicBezTo>
                    <a:pt x="192" y="31"/>
                    <a:pt x="192" y="32"/>
                    <a:pt x="193" y="32"/>
                  </a:cubicBezTo>
                  <a:cubicBezTo>
                    <a:pt x="195" y="32"/>
                    <a:pt x="196" y="31"/>
                    <a:pt x="196" y="32"/>
                  </a:cubicBezTo>
                  <a:cubicBezTo>
                    <a:pt x="196" y="33"/>
                    <a:pt x="195" y="35"/>
                    <a:pt x="196" y="36"/>
                  </a:cubicBezTo>
                  <a:cubicBezTo>
                    <a:pt x="197" y="36"/>
                    <a:pt x="201" y="38"/>
                    <a:pt x="200" y="39"/>
                  </a:cubicBezTo>
                  <a:cubicBezTo>
                    <a:pt x="200" y="39"/>
                    <a:pt x="197" y="42"/>
                    <a:pt x="199" y="42"/>
                  </a:cubicBezTo>
                  <a:cubicBezTo>
                    <a:pt x="201" y="42"/>
                    <a:pt x="202" y="43"/>
                    <a:pt x="202" y="44"/>
                  </a:cubicBezTo>
                  <a:cubicBezTo>
                    <a:pt x="202" y="44"/>
                    <a:pt x="203" y="46"/>
                    <a:pt x="204" y="45"/>
                  </a:cubicBezTo>
                  <a:cubicBezTo>
                    <a:pt x="205" y="45"/>
                    <a:pt x="209" y="41"/>
                    <a:pt x="210" y="40"/>
                  </a:cubicBezTo>
                  <a:cubicBezTo>
                    <a:pt x="210" y="40"/>
                    <a:pt x="214" y="36"/>
                    <a:pt x="213" y="35"/>
                  </a:cubicBezTo>
                  <a:cubicBezTo>
                    <a:pt x="213" y="35"/>
                    <a:pt x="210" y="34"/>
                    <a:pt x="211" y="34"/>
                  </a:cubicBezTo>
                  <a:cubicBezTo>
                    <a:pt x="212" y="33"/>
                    <a:pt x="216" y="29"/>
                    <a:pt x="217" y="28"/>
                  </a:cubicBezTo>
                  <a:cubicBezTo>
                    <a:pt x="218" y="28"/>
                    <a:pt x="222" y="25"/>
                    <a:pt x="223" y="25"/>
                  </a:cubicBezTo>
                  <a:cubicBezTo>
                    <a:pt x="224" y="25"/>
                    <a:pt x="226" y="24"/>
                    <a:pt x="227" y="23"/>
                  </a:cubicBezTo>
                  <a:cubicBezTo>
                    <a:pt x="227" y="23"/>
                    <a:pt x="229" y="21"/>
                    <a:pt x="229" y="20"/>
                  </a:cubicBezTo>
                  <a:cubicBezTo>
                    <a:pt x="228" y="19"/>
                    <a:pt x="227" y="16"/>
                    <a:pt x="228" y="16"/>
                  </a:cubicBezTo>
                  <a:cubicBezTo>
                    <a:pt x="229" y="15"/>
                    <a:pt x="230" y="12"/>
                    <a:pt x="231" y="12"/>
                  </a:cubicBezTo>
                  <a:cubicBezTo>
                    <a:pt x="231" y="12"/>
                    <a:pt x="236" y="9"/>
                    <a:pt x="237" y="8"/>
                  </a:cubicBezTo>
                  <a:cubicBezTo>
                    <a:pt x="238" y="8"/>
                    <a:pt x="239" y="8"/>
                    <a:pt x="239" y="7"/>
                  </a:cubicBezTo>
                  <a:cubicBezTo>
                    <a:pt x="240" y="6"/>
                    <a:pt x="242" y="5"/>
                    <a:pt x="242" y="5"/>
                  </a:cubicBezTo>
                  <a:cubicBezTo>
                    <a:pt x="243" y="5"/>
                    <a:pt x="243" y="4"/>
                    <a:pt x="243" y="3"/>
                  </a:cubicBezTo>
                  <a:cubicBezTo>
                    <a:pt x="243" y="3"/>
                    <a:pt x="243" y="0"/>
                    <a:pt x="244" y="0"/>
                  </a:cubicBezTo>
                  <a:cubicBezTo>
                    <a:pt x="245" y="0"/>
                    <a:pt x="247" y="3"/>
                    <a:pt x="247" y="4"/>
                  </a:cubicBezTo>
                  <a:cubicBezTo>
                    <a:pt x="247" y="5"/>
                    <a:pt x="248" y="5"/>
                    <a:pt x="249" y="4"/>
                  </a:cubicBezTo>
                  <a:cubicBezTo>
                    <a:pt x="249" y="3"/>
                    <a:pt x="250" y="1"/>
                    <a:pt x="251" y="2"/>
                  </a:cubicBezTo>
                  <a:cubicBezTo>
                    <a:pt x="251" y="2"/>
                    <a:pt x="253" y="2"/>
                    <a:pt x="254" y="2"/>
                  </a:cubicBezTo>
                  <a:cubicBezTo>
                    <a:pt x="255" y="1"/>
                    <a:pt x="256" y="0"/>
                    <a:pt x="256" y="1"/>
                  </a:cubicBezTo>
                  <a:cubicBezTo>
                    <a:pt x="257" y="1"/>
                    <a:pt x="259" y="3"/>
                    <a:pt x="260" y="3"/>
                  </a:cubicBezTo>
                  <a:cubicBezTo>
                    <a:pt x="261" y="3"/>
                    <a:pt x="262" y="2"/>
                    <a:pt x="264" y="4"/>
                  </a:cubicBezTo>
                  <a:cubicBezTo>
                    <a:pt x="263" y="5"/>
                    <a:pt x="257" y="13"/>
                    <a:pt x="256" y="14"/>
                  </a:cubicBezTo>
                  <a:cubicBezTo>
                    <a:pt x="255" y="16"/>
                    <a:pt x="256" y="19"/>
                    <a:pt x="256" y="20"/>
                  </a:cubicBezTo>
                  <a:cubicBezTo>
                    <a:pt x="257" y="21"/>
                    <a:pt x="246" y="30"/>
                    <a:pt x="246" y="31"/>
                  </a:cubicBezTo>
                  <a:cubicBezTo>
                    <a:pt x="246" y="32"/>
                    <a:pt x="242" y="36"/>
                    <a:pt x="241" y="37"/>
                  </a:cubicBezTo>
                  <a:cubicBezTo>
                    <a:pt x="240" y="38"/>
                    <a:pt x="244" y="40"/>
                    <a:pt x="243" y="41"/>
                  </a:cubicBezTo>
                  <a:cubicBezTo>
                    <a:pt x="243" y="42"/>
                    <a:pt x="240" y="40"/>
                    <a:pt x="239" y="40"/>
                  </a:cubicBezTo>
                  <a:cubicBezTo>
                    <a:pt x="238" y="39"/>
                    <a:pt x="232" y="45"/>
                    <a:pt x="231" y="46"/>
                  </a:cubicBezTo>
                  <a:cubicBezTo>
                    <a:pt x="230" y="47"/>
                    <a:pt x="231" y="49"/>
                    <a:pt x="231" y="50"/>
                  </a:cubicBezTo>
                  <a:cubicBezTo>
                    <a:pt x="231" y="51"/>
                    <a:pt x="230" y="52"/>
                    <a:pt x="230" y="53"/>
                  </a:cubicBezTo>
                  <a:cubicBezTo>
                    <a:pt x="229" y="53"/>
                    <a:pt x="229" y="54"/>
                    <a:pt x="229" y="56"/>
                  </a:cubicBezTo>
                  <a:cubicBezTo>
                    <a:pt x="229" y="58"/>
                    <a:pt x="226" y="59"/>
                    <a:pt x="225" y="62"/>
                  </a:cubicBezTo>
                  <a:cubicBezTo>
                    <a:pt x="224" y="66"/>
                    <a:pt x="222" y="68"/>
                    <a:pt x="222" y="69"/>
                  </a:cubicBezTo>
                  <a:cubicBezTo>
                    <a:pt x="222" y="71"/>
                    <a:pt x="219" y="75"/>
                    <a:pt x="219" y="77"/>
                  </a:cubicBezTo>
                  <a:cubicBezTo>
                    <a:pt x="218" y="78"/>
                    <a:pt x="213" y="83"/>
                    <a:pt x="212" y="84"/>
                  </a:cubicBezTo>
                  <a:cubicBezTo>
                    <a:pt x="210" y="85"/>
                    <a:pt x="207" y="88"/>
                    <a:pt x="207" y="89"/>
                  </a:cubicBezTo>
                  <a:cubicBezTo>
                    <a:pt x="206" y="90"/>
                    <a:pt x="204" y="90"/>
                    <a:pt x="203" y="90"/>
                  </a:cubicBezTo>
                  <a:cubicBezTo>
                    <a:pt x="203" y="90"/>
                    <a:pt x="199" y="93"/>
                    <a:pt x="198" y="95"/>
                  </a:cubicBezTo>
                  <a:cubicBezTo>
                    <a:pt x="196" y="96"/>
                    <a:pt x="193" y="95"/>
                    <a:pt x="193" y="96"/>
                  </a:cubicBezTo>
                  <a:cubicBezTo>
                    <a:pt x="192" y="97"/>
                    <a:pt x="190" y="97"/>
                    <a:pt x="190" y="97"/>
                  </a:cubicBezTo>
                  <a:cubicBezTo>
                    <a:pt x="189" y="97"/>
                    <a:pt x="187" y="99"/>
                    <a:pt x="187" y="100"/>
                  </a:cubicBezTo>
                  <a:cubicBezTo>
                    <a:pt x="187" y="101"/>
                    <a:pt x="185" y="107"/>
                    <a:pt x="184" y="108"/>
                  </a:cubicBezTo>
                  <a:cubicBezTo>
                    <a:pt x="184" y="109"/>
                    <a:pt x="184" y="112"/>
                    <a:pt x="184" y="114"/>
                  </a:cubicBezTo>
                  <a:cubicBezTo>
                    <a:pt x="184" y="115"/>
                    <a:pt x="184" y="117"/>
                    <a:pt x="183" y="117"/>
                  </a:cubicBezTo>
                  <a:cubicBezTo>
                    <a:pt x="182" y="117"/>
                    <a:pt x="182" y="118"/>
                    <a:pt x="183" y="119"/>
                  </a:cubicBezTo>
                  <a:cubicBezTo>
                    <a:pt x="183" y="119"/>
                    <a:pt x="184" y="122"/>
                    <a:pt x="184" y="123"/>
                  </a:cubicBezTo>
                  <a:cubicBezTo>
                    <a:pt x="184" y="124"/>
                    <a:pt x="185" y="125"/>
                    <a:pt x="186" y="127"/>
                  </a:cubicBezTo>
                  <a:cubicBezTo>
                    <a:pt x="187" y="129"/>
                    <a:pt x="186" y="129"/>
                    <a:pt x="185" y="129"/>
                  </a:cubicBezTo>
                  <a:cubicBezTo>
                    <a:pt x="184" y="129"/>
                    <a:pt x="187" y="131"/>
                    <a:pt x="187" y="131"/>
                  </a:cubicBezTo>
                  <a:cubicBezTo>
                    <a:pt x="187" y="132"/>
                    <a:pt x="185" y="133"/>
                    <a:pt x="184" y="134"/>
                  </a:cubicBezTo>
                  <a:cubicBezTo>
                    <a:pt x="182" y="134"/>
                    <a:pt x="180" y="136"/>
                    <a:pt x="180" y="137"/>
                  </a:cubicBezTo>
                  <a:cubicBezTo>
                    <a:pt x="181" y="138"/>
                    <a:pt x="184" y="135"/>
                    <a:pt x="184" y="136"/>
                  </a:cubicBezTo>
                  <a:cubicBezTo>
                    <a:pt x="185" y="137"/>
                    <a:pt x="187" y="135"/>
                    <a:pt x="187" y="135"/>
                  </a:cubicBezTo>
                  <a:cubicBezTo>
                    <a:pt x="188" y="135"/>
                    <a:pt x="188" y="135"/>
                    <a:pt x="189" y="136"/>
                  </a:cubicBezTo>
                  <a:cubicBezTo>
                    <a:pt x="189" y="137"/>
                    <a:pt x="190" y="138"/>
                    <a:pt x="190" y="137"/>
                  </a:cubicBezTo>
                  <a:cubicBezTo>
                    <a:pt x="190" y="136"/>
                    <a:pt x="192" y="135"/>
                    <a:pt x="193" y="135"/>
                  </a:cubicBezTo>
                  <a:cubicBezTo>
                    <a:pt x="194" y="135"/>
                    <a:pt x="194" y="138"/>
                    <a:pt x="194" y="140"/>
                  </a:cubicBezTo>
                  <a:cubicBezTo>
                    <a:pt x="194" y="141"/>
                    <a:pt x="195" y="138"/>
                    <a:pt x="196" y="137"/>
                  </a:cubicBezTo>
                  <a:cubicBezTo>
                    <a:pt x="197" y="136"/>
                    <a:pt x="197" y="136"/>
                    <a:pt x="198" y="136"/>
                  </a:cubicBezTo>
                  <a:cubicBezTo>
                    <a:pt x="199" y="136"/>
                    <a:pt x="199" y="139"/>
                    <a:pt x="199" y="140"/>
                  </a:cubicBezTo>
                  <a:cubicBezTo>
                    <a:pt x="199" y="141"/>
                    <a:pt x="200" y="140"/>
                    <a:pt x="201" y="139"/>
                  </a:cubicBezTo>
                  <a:cubicBezTo>
                    <a:pt x="202" y="138"/>
                    <a:pt x="203" y="140"/>
                    <a:pt x="204" y="141"/>
                  </a:cubicBezTo>
                  <a:cubicBezTo>
                    <a:pt x="205" y="141"/>
                    <a:pt x="207" y="143"/>
                    <a:pt x="207" y="144"/>
                  </a:cubicBezTo>
                  <a:cubicBezTo>
                    <a:pt x="207" y="145"/>
                    <a:pt x="205" y="150"/>
                    <a:pt x="205" y="151"/>
                  </a:cubicBezTo>
                  <a:cubicBezTo>
                    <a:pt x="205" y="153"/>
                    <a:pt x="201" y="156"/>
                    <a:pt x="200" y="157"/>
                  </a:cubicBezTo>
                  <a:cubicBezTo>
                    <a:pt x="199" y="157"/>
                    <a:pt x="197" y="154"/>
                    <a:pt x="196" y="153"/>
                  </a:cubicBezTo>
                  <a:cubicBezTo>
                    <a:pt x="195" y="152"/>
                    <a:pt x="197" y="150"/>
                    <a:pt x="197" y="149"/>
                  </a:cubicBezTo>
                  <a:cubicBezTo>
                    <a:pt x="197" y="148"/>
                    <a:pt x="196" y="147"/>
                    <a:pt x="195" y="147"/>
                  </a:cubicBezTo>
                  <a:cubicBezTo>
                    <a:pt x="194" y="147"/>
                    <a:pt x="194" y="150"/>
                    <a:pt x="194" y="151"/>
                  </a:cubicBezTo>
                  <a:cubicBezTo>
                    <a:pt x="193" y="152"/>
                    <a:pt x="195" y="154"/>
                    <a:pt x="196" y="156"/>
                  </a:cubicBezTo>
                  <a:cubicBezTo>
                    <a:pt x="196" y="157"/>
                    <a:pt x="194" y="157"/>
                    <a:pt x="194" y="157"/>
                  </a:cubicBezTo>
                  <a:cubicBezTo>
                    <a:pt x="193" y="156"/>
                    <a:pt x="190" y="156"/>
                    <a:pt x="189" y="156"/>
                  </a:cubicBezTo>
                  <a:cubicBezTo>
                    <a:pt x="187" y="156"/>
                    <a:pt x="184" y="153"/>
                    <a:pt x="183" y="152"/>
                  </a:cubicBezTo>
                  <a:cubicBezTo>
                    <a:pt x="181" y="151"/>
                    <a:pt x="179" y="153"/>
                    <a:pt x="178" y="153"/>
                  </a:cubicBezTo>
                  <a:cubicBezTo>
                    <a:pt x="177" y="152"/>
                    <a:pt x="173" y="154"/>
                    <a:pt x="171" y="154"/>
                  </a:cubicBezTo>
                  <a:cubicBezTo>
                    <a:pt x="169" y="155"/>
                    <a:pt x="167" y="154"/>
                    <a:pt x="165" y="154"/>
                  </a:cubicBezTo>
                  <a:cubicBezTo>
                    <a:pt x="163" y="153"/>
                    <a:pt x="168" y="152"/>
                    <a:pt x="169" y="151"/>
                  </a:cubicBezTo>
                  <a:cubicBezTo>
                    <a:pt x="170" y="150"/>
                    <a:pt x="172" y="151"/>
                    <a:pt x="173" y="151"/>
                  </a:cubicBezTo>
                  <a:cubicBezTo>
                    <a:pt x="174" y="152"/>
                    <a:pt x="177" y="151"/>
                    <a:pt x="179" y="150"/>
                  </a:cubicBezTo>
                  <a:cubicBezTo>
                    <a:pt x="180" y="149"/>
                    <a:pt x="176" y="147"/>
                    <a:pt x="175" y="147"/>
                  </a:cubicBezTo>
                  <a:cubicBezTo>
                    <a:pt x="174" y="147"/>
                    <a:pt x="170" y="143"/>
                    <a:pt x="169" y="143"/>
                  </a:cubicBezTo>
                  <a:cubicBezTo>
                    <a:pt x="169" y="142"/>
                    <a:pt x="166" y="144"/>
                    <a:pt x="164" y="147"/>
                  </a:cubicBezTo>
                  <a:cubicBezTo>
                    <a:pt x="162" y="149"/>
                    <a:pt x="164" y="150"/>
                    <a:pt x="164" y="152"/>
                  </a:cubicBezTo>
                  <a:cubicBezTo>
                    <a:pt x="164" y="154"/>
                    <a:pt x="153" y="158"/>
                    <a:pt x="150" y="160"/>
                  </a:cubicBezTo>
                  <a:cubicBezTo>
                    <a:pt x="148" y="161"/>
                    <a:pt x="143" y="163"/>
                    <a:pt x="140" y="165"/>
                  </a:cubicBezTo>
                  <a:cubicBezTo>
                    <a:pt x="136" y="167"/>
                    <a:pt x="130" y="171"/>
                    <a:pt x="127" y="172"/>
                  </a:cubicBezTo>
                  <a:cubicBezTo>
                    <a:pt x="125" y="172"/>
                    <a:pt x="116" y="177"/>
                    <a:pt x="113" y="180"/>
                  </a:cubicBezTo>
                  <a:cubicBezTo>
                    <a:pt x="110" y="183"/>
                    <a:pt x="101" y="191"/>
                    <a:pt x="100" y="192"/>
                  </a:cubicBezTo>
                  <a:cubicBezTo>
                    <a:pt x="100" y="194"/>
                    <a:pt x="99" y="199"/>
                    <a:pt x="99" y="201"/>
                  </a:cubicBezTo>
                  <a:cubicBezTo>
                    <a:pt x="100" y="203"/>
                    <a:pt x="96" y="206"/>
                    <a:pt x="95" y="208"/>
                  </a:cubicBezTo>
                  <a:cubicBezTo>
                    <a:pt x="95" y="209"/>
                    <a:pt x="95" y="219"/>
                    <a:pt x="95" y="221"/>
                  </a:cubicBezTo>
                  <a:cubicBezTo>
                    <a:pt x="95" y="222"/>
                    <a:pt x="96" y="227"/>
                    <a:pt x="96" y="232"/>
                  </a:cubicBezTo>
                  <a:cubicBezTo>
                    <a:pt x="96" y="237"/>
                    <a:pt x="93" y="237"/>
                    <a:pt x="93" y="241"/>
                  </a:cubicBezTo>
                  <a:close/>
                </a:path>
              </a:pathLst>
            </a:custGeom>
            <a:solidFill>
              <a:srgbClr val="43B02A"/>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solidFill>
                    <a:srgbClr val="72C7E7"/>
                  </a:solidFill>
                </a:ln>
                <a:solidFill>
                  <a:srgbClr val="C9DD03"/>
                </a:solidFill>
                <a:effectLst/>
                <a:uLnTx/>
                <a:uFillTx/>
                <a:latin typeface="Verdana"/>
                <a:ea typeface="+mn-ea"/>
                <a:cs typeface="+mn-cs"/>
              </a:endParaRPr>
            </a:p>
          </p:txBody>
        </p:sp>
        <p:sp>
          <p:nvSpPr>
            <p:cNvPr id="39" name="Freeform 39"/>
            <p:cNvSpPr>
              <a:spLocks/>
            </p:cNvSpPr>
            <p:nvPr/>
          </p:nvSpPr>
          <p:spPr bwMode="auto">
            <a:xfrm>
              <a:off x="3927370" y="2171058"/>
              <a:ext cx="17208" cy="26386"/>
            </a:xfrm>
            <a:custGeom>
              <a:avLst/>
              <a:gdLst>
                <a:gd name="T0" fmla="*/ 1 w 4"/>
                <a:gd name="T1" fmla="*/ 2 h 6"/>
                <a:gd name="T2" fmla="*/ 3 w 4"/>
                <a:gd name="T3" fmla="*/ 5 h 6"/>
                <a:gd name="T4" fmla="*/ 1 w 4"/>
                <a:gd name="T5" fmla="*/ 2 h 6"/>
              </a:gdLst>
              <a:ahLst/>
              <a:cxnLst>
                <a:cxn ang="0">
                  <a:pos x="T0" y="T1"/>
                </a:cxn>
                <a:cxn ang="0">
                  <a:pos x="T2" y="T3"/>
                </a:cxn>
                <a:cxn ang="0">
                  <a:pos x="T4" y="T5"/>
                </a:cxn>
              </a:cxnLst>
              <a:rect l="0" t="0" r="r" b="b"/>
              <a:pathLst>
                <a:path w="4" h="6">
                  <a:moveTo>
                    <a:pt x="1" y="2"/>
                  </a:moveTo>
                  <a:cubicBezTo>
                    <a:pt x="0" y="4"/>
                    <a:pt x="1" y="6"/>
                    <a:pt x="3" y="5"/>
                  </a:cubicBezTo>
                  <a:cubicBezTo>
                    <a:pt x="4" y="4"/>
                    <a:pt x="2" y="0"/>
                    <a:pt x="1" y="2"/>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40" name="Freeform 40"/>
            <p:cNvSpPr>
              <a:spLocks/>
            </p:cNvSpPr>
            <p:nvPr/>
          </p:nvSpPr>
          <p:spPr bwMode="auto">
            <a:xfrm>
              <a:off x="3972112" y="2298401"/>
              <a:ext cx="12620" cy="22945"/>
            </a:xfrm>
            <a:custGeom>
              <a:avLst/>
              <a:gdLst>
                <a:gd name="T0" fmla="*/ 1 w 3"/>
                <a:gd name="T1" fmla="*/ 1 h 5"/>
                <a:gd name="T2" fmla="*/ 2 w 3"/>
                <a:gd name="T3" fmla="*/ 4 h 5"/>
                <a:gd name="T4" fmla="*/ 1 w 3"/>
                <a:gd name="T5" fmla="*/ 1 h 5"/>
              </a:gdLst>
              <a:ahLst/>
              <a:cxnLst>
                <a:cxn ang="0">
                  <a:pos x="T0" y="T1"/>
                </a:cxn>
                <a:cxn ang="0">
                  <a:pos x="T2" y="T3"/>
                </a:cxn>
                <a:cxn ang="0">
                  <a:pos x="T4" y="T5"/>
                </a:cxn>
              </a:cxnLst>
              <a:rect l="0" t="0" r="r" b="b"/>
              <a:pathLst>
                <a:path w="3" h="5">
                  <a:moveTo>
                    <a:pt x="1" y="1"/>
                  </a:moveTo>
                  <a:cubicBezTo>
                    <a:pt x="0" y="3"/>
                    <a:pt x="1" y="5"/>
                    <a:pt x="2" y="4"/>
                  </a:cubicBezTo>
                  <a:cubicBezTo>
                    <a:pt x="3" y="3"/>
                    <a:pt x="1" y="0"/>
                    <a:pt x="1"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41" name="Freeform 41"/>
            <p:cNvSpPr>
              <a:spLocks/>
            </p:cNvSpPr>
            <p:nvPr/>
          </p:nvSpPr>
          <p:spPr bwMode="auto">
            <a:xfrm>
              <a:off x="4192381" y="2276604"/>
              <a:ext cx="13767" cy="13767"/>
            </a:xfrm>
            <a:custGeom>
              <a:avLst/>
              <a:gdLst>
                <a:gd name="T0" fmla="*/ 0 w 3"/>
                <a:gd name="T1" fmla="*/ 1 h 3"/>
                <a:gd name="T2" fmla="*/ 3 w 3"/>
                <a:gd name="T3" fmla="*/ 2 h 3"/>
                <a:gd name="T4" fmla="*/ 0 w 3"/>
                <a:gd name="T5" fmla="*/ 1 h 3"/>
              </a:gdLst>
              <a:ahLst/>
              <a:cxnLst>
                <a:cxn ang="0">
                  <a:pos x="T0" y="T1"/>
                </a:cxn>
                <a:cxn ang="0">
                  <a:pos x="T2" y="T3"/>
                </a:cxn>
                <a:cxn ang="0">
                  <a:pos x="T4" y="T5"/>
                </a:cxn>
              </a:cxnLst>
              <a:rect l="0" t="0" r="r" b="b"/>
              <a:pathLst>
                <a:path w="3" h="3">
                  <a:moveTo>
                    <a:pt x="0" y="1"/>
                  </a:moveTo>
                  <a:cubicBezTo>
                    <a:pt x="0" y="3"/>
                    <a:pt x="3" y="3"/>
                    <a:pt x="3" y="2"/>
                  </a:cubicBezTo>
                  <a:cubicBezTo>
                    <a:pt x="3" y="0"/>
                    <a:pt x="0" y="0"/>
                    <a:pt x="0"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42" name="Freeform 42"/>
            <p:cNvSpPr>
              <a:spLocks/>
            </p:cNvSpPr>
            <p:nvPr/>
          </p:nvSpPr>
          <p:spPr bwMode="auto">
            <a:xfrm>
              <a:off x="3798880" y="2210064"/>
              <a:ext cx="659659" cy="588531"/>
            </a:xfrm>
            <a:custGeom>
              <a:avLst/>
              <a:gdLst>
                <a:gd name="T0" fmla="*/ 144 w 149"/>
                <a:gd name="T1" fmla="*/ 21 h 133"/>
                <a:gd name="T2" fmla="*/ 139 w 149"/>
                <a:gd name="T3" fmla="*/ 25 h 133"/>
                <a:gd name="T4" fmla="*/ 131 w 149"/>
                <a:gd name="T5" fmla="*/ 30 h 133"/>
                <a:gd name="T6" fmla="*/ 124 w 149"/>
                <a:gd name="T7" fmla="*/ 31 h 133"/>
                <a:gd name="T8" fmla="*/ 119 w 149"/>
                <a:gd name="T9" fmla="*/ 36 h 133"/>
                <a:gd name="T10" fmla="*/ 114 w 149"/>
                <a:gd name="T11" fmla="*/ 46 h 133"/>
                <a:gd name="T12" fmla="*/ 106 w 149"/>
                <a:gd name="T13" fmla="*/ 52 h 133"/>
                <a:gd name="T14" fmla="*/ 87 w 149"/>
                <a:gd name="T15" fmla="*/ 54 h 133"/>
                <a:gd name="T16" fmla="*/ 82 w 149"/>
                <a:gd name="T17" fmla="*/ 54 h 133"/>
                <a:gd name="T18" fmla="*/ 63 w 149"/>
                <a:gd name="T19" fmla="*/ 44 h 133"/>
                <a:gd name="T20" fmla="*/ 43 w 149"/>
                <a:gd name="T21" fmla="*/ 32 h 133"/>
                <a:gd name="T22" fmla="*/ 35 w 149"/>
                <a:gd name="T23" fmla="*/ 28 h 133"/>
                <a:gd name="T24" fmla="*/ 15 w 149"/>
                <a:gd name="T25" fmla="*/ 10 h 133"/>
                <a:gd name="T26" fmla="*/ 17 w 149"/>
                <a:gd name="T27" fmla="*/ 16 h 133"/>
                <a:gd name="T28" fmla="*/ 19 w 149"/>
                <a:gd name="T29" fmla="*/ 20 h 133"/>
                <a:gd name="T30" fmla="*/ 21 w 149"/>
                <a:gd name="T31" fmla="*/ 25 h 133"/>
                <a:gd name="T32" fmla="*/ 13 w 149"/>
                <a:gd name="T33" fmla="*/ 20 h 133"/>
                <a:gd name="T34" fmla="*/ 11 w 149"/>
                <a:gd name="T35" fmla="*/ 16 h 133"/>
                <a:gd name="T36" fmla="*/ 11 w 149"/>
                <a:gd name="T37" fmla="*/ 10 h 133"/>
                <a:gd name="T38" fmla="*/ 13 w 149"/>
                <a:gd name="T39" fmla="*/ 6 h 133"/>
                <a:gd name="T40" fmla="*/ 8 w 149"/>
                <a:gd name="T41" fmla="*/ 3 h 133"/>
                <a:gd name="T42" fmla="*/ 8 w 149"/>
                <a:gd name="T43" fmla="*/ 9 h 133"/>
                <a:gd name="T44" fmla="*/ 4 w 149"/>
                <a:gd name="T45" fmla="*/ 10 h 133"/>
                <a:gd name="T46" fmla="*/ 4 w 149"/>
                <a:gd name="T47" fmla="*/ 17 h 133"/>
                <a:gd name="T48" fmla="*/ 8 w 149"/>
                <a:gd name="T49" fmla="*/ 31 h 133"/>
                <a:gd name="T50" fmla="*/ 11 w 149"/>
                <a:gd name="T51" fmla="*/ 41 h 133"/>
                <a:gd name="T52" fmla="*/ 10 w 149"/>
                <a:gd name="T53" fmla="*/ 48 h 133"/>
                <a:gd name="T54" fmla="*/ 17 w 149"/>
                <a:gd name="T55" fmla="*/ 54 h 133"/>
                <a:gd name="T56" fmla="*/ 22 w 149"/>
                <a:gd name="T57" fmla="*/ 68 h 133"/>
                <a:gd name="T58" fmla="*/ 26 w 149"/>
                <a:gd name="T59" fmla="*/ 70 h 133"/>
                <a:gd name="T60" fmla="*/ 35 w 149"/>
                <a:gd name="T61" fmla="*/ 75 h 133"/>
                <a:gd name="T62" fmla="*/ 42 w 149"/>
                <a:gd name="T63" fmla="*/ 82 h 133"/>
                <a:gd name="T64" fmla="*/ 42 w 149"/>
                <a:gd name="T65" fmla="*/ 94 h 133"/>
                <a:gd name="T66" fmla="*/ 32 w 149"/>
                <a:gd name="T67" fmla="*/ 107 h 133"/>
                <a:gd name="T68" fmla="*/ 26 w 149"/>
                <a:gd name="T69" fmla="*/ 122 h 133"/>
                <a:gd name="T70" fmla="*/ 37 w 149"/>
                <a:gd name="T71" fmla="*/ 132 h 133"/>
                <a:gd name="T72" fmla="*/ 39 w 149"/>
                <a:gd name="T73" fmla="*/ 123 h 133"/>
                <a:gd name="T74" fmla="*/ 44 w 149"/>
                <a:gd name="T75" fmla="*/ 115 h 133"/>
                <a:gd name="T76" fmla="*/ 50 w 149"/>
                <a:gd name="T77" fmla="*/ 117 h 133"/>
                <a:gd name="T78" fmla="*/ 54 w 149"/>
                <a:gd name="T79" fmla="*/ 115 h 133"/>
                <a:gd name="T80" fmla="*/ 60 w 149"/>
                <a:gd name="T81" fmla="*/ 107 h 133"/>
                <a:gd name="T82" fmla="*/ 66 w 149"/>
                <a:gd name="T83" fmla="*/ 106 h 133"/>
                <a:gd name="T84" fmla="*/ 74 w 149"/>
                <a:gd name="T85" fmla="*/ 106 h 133"/>
                <a:gd name="T86" fmla="*/ 80 w 149"/>
                <a:gd name="T87" fmla="*/ 103 h 133"/>
                <a:gd name="T88" fmla="*/ 87 w 149"/>
                <a:gd name="T89" fmla="*/ 96 h 133"/>
                <a:gd name="T90" fmla="*/ 90 w 149"/>
                <a:gd name="T91" fmla="*/ 89 h 133"/>
                <a:gd name="T92" fmla="*/ 105 w 149"/>
                <a:gd name="T93" fmla="*/ 79 h 133"/>
                <a:gd name="T94" fmla="*/ 113 w 149"/>
                <a:gd name="T95" fmla="*/ 71 h 133"/>
                <a:gd name="T96" fmla="*/ 121 w 149"/>
                <a:gd name="T97" fmla="*/ 60 h 133"/>
                <a:gd name="T98" fmla="*/ 131 w 149"/>
                <a:gd name="T99" fmla="*/ 66 h 133"/>
                <a:gd name="T100" fmla="*/ 137 w 149"/>
                <a:gd name="T101" fmla="*/ 50 h 133"/>
                <a:gd name="T102" fmla="*/ 145 w 149"/>
                <a:gd name="T103" fmla="*/ 39 h 133"/>
                <a:gd name="T104" fmla="*/ 139 w 149"/>
                <a:gd name="T105" fmla="*/ 37 h 133"/>
                <a:gd name="T106" fmla="*/ 142 w 149"/>
                <a:gd name="T107" fmla="*/ 26 h 133"/>
                <a:gd name="T108" fmla="*/ 147 w 149"/>
                <a:gd name="T109"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33">
                  <a:moveTo>
                    <a:pt x="147" y="22"/>
                  </a:moveTo>
                  <a:cubicBezTo>
                    <a:pt x="146" y="21"/>
                    <a:pt x="145" y="21"/>
                    <a:pt x="144" y="21"/>
                  </a:cubicBezTo>
                  <a:cubicBezTo>
                    <a:pt x="143" y="22"/>
                    <a:pt x="140" y="21"/>
                    <a:pt x="140" y="22"/>
                  </a:cubicBezTo>
                  <a:cubicBezTo>
                    <a:pt x="140" y="24"/>
                    <a:pt x="140" y="25"/>
                    <a:pt x="139" y="25"/>
                  </a:cubicBezTo>
                  <a:cubicBezTo>
                    <a:pt x="137" y="25"/>
                    <a:pt x="135" y="26"/>
                    <a:pt x="135" y="26"/>
                  </a:cubicBezTo>
                  <a:cubicBezTo>
                    <a:pt x="134" y="27"/>
                    <a:pt x="132" y="30"/>
                    <a:pt x="131" y="30"/>
                  </a:cubicBezTo>
                  <a:cubicBezTo>
                    <a:pt x="130" y="30"/>
                    <a:pt x="128" y="30"/>
                    <a:pt x="127" y="31"/>
                  </a:cubicBezTo>
                  <a:cubicBezTo>
                    <a:pt x="127" y="31"/>
                    <a:pt x="124" y="30"/>
                    <a:pt x="124" y="31"/>
                  </a:cubicBezTo>
                  <a:cubicBezTo>
                    <a:pt x="123" y="32"/>
                    <a:pt x="122" y="34"/>
                    <a:pt x="122" y="34"/>
                  </a:cubicBezTo>
                  <a:cubicBezTo>
                    <a:pt x="121" y="34"/>
                    <a:pt x="119" y="35"/>
                    <a:pt x="119" y="36"/>
                  </a:cubicBezTo>
                  <a:cubicBezTo>
                    <a:pt x="119" y="37"/>
                    <a:pt x="116" y="42"/>
                    <a:pt x="115" y="43"/>
                  </a:cubicBezTo>
                  <a:cubicBezTo>
                    <a:pt x="114" y="43"/>
                    <a:pt x="114" y="46"/>
                    <a:pt x="114" y="46"/>
                  </a:cubicBezTo>
                  <a:cubicBezTo>
                    <a:pt x="113" y="46"/>
                    <a:pt x="110" y="50"/>
                    <a:pt x="110" y="50"/>
                  </a:cubicBezTo>
                  <a:cubicBezTo>
                    <a:pt x="109" y="50"/>
                    <a:pt x="107" y="52"/>
                    <a:pt x="106" y="52"/>
                  </a:cubicBezTo>
                  <a:cubicBezTo>
                    <a:pt x="105" y="52"/>
                    <a:pt x="101" y="52"/>
                    <a:pt x="101" y="53"/>
                  </a:cubicBezTo>
                  <a:cubicBezTo>
                    <a:pt x="100" y="54"/>
                    <a:pt x="88" y="54"/>
                    <a:pt x="87" y="54"/>
                  </a:cubicBezTo>
                  <a:cubicBezTo>
                    <a:pt x="86" y="53"/>
                    <a:pt x="85" y="58"/>
                    <a:pt x="85" y="57"/>
                  </a:cubicBezTo>
                  <a:cubicBezTo>
                    <a:pt x="84" y="56"/>
                    <a:pt x="80" y="54"/>
                    <a:pt x="82" y="54"/>
                  </a:cubicBezTo>
                  <a:cubicBezTo>
                    <a:pt x="83" y="54"/>
                    <a:pt x="84" y="53"/>
                    <a:pt x="83" y="52"/>
                  </a:cubicBezTo>
                  <a:cubicBezTo>
                    <a:pt x="82" y="51"/>
                    <a:pt x="65" y="44"/>
                    <a:pt x="63" y="44"/>
                  </a:cubicBezTo>
                  <a:cubicBezTo>
                    <a:pt x="62" y="43"/>
                    <a:pt x="55" y="41"/>
                    <a:pt x="53" y="39"/>
                  </a:cubicBezTo>
                  <a:cubicBezTo>
                    <a:pt x="51" y="38"/>
                    <a:pt x="44" y="32"/>
                    <a:pt x="43" y="32"/>
                  </a:cubicBezTo>
                  <a:cubicBezTo>
                    <a:pt x="42" y="32"/>
                    <a:pt x="41" y="32"/>
                    <a:pt x="40" y="31"/>
                  </a:cubicBezTo>
                  <a:cubicBezTo>
                    <a:pt x="38" y="30"/>
                    <a:pt x="36" y="28"/>
                    <a:pt x="35" y="28"/>
                  </a:cubicBezTo>
                  <a:cubicBezTo>
                    <a:pt x="35" y="28"/>
                    <a:pt x="29" y="27"/>
                    <a:pt x="28" y="25"/>
                  </a:cubicBezTo>
                  <a:cubicBezTo>
                    <a:pt x="27" y="24"/>
                    <a:pt x="16" y="12"/>
                    <a:pt x="15" y="10"/>
                  </a:cubicBezTo>
                  <a:cubicBezTo>
                    <a:pt x="14" y="9"/>
                    <a:pt x="13" y="9"/>
                    <a:pt x="13" y="10"/>
                  </a:cubicBezTo>
                  <a:cubicBezTo>
                    <a:pt x="14" y="12"/>
                    <a:pt x="16" y="15"/>
                    <a:pt x="17" y="16"/>
                  </a:cubicBezTo>
                  <a:cubicBezTo>
                    <a:pt x="18" y="16"/>
                    <a:pt x="15" y="17"/>
                    <a:pt x="16" y="18"/>
                  </a:cubicBezTo>
                  <a:cubicBezTo>
                    <a:pt x="18" y="19"/>
                    <a:pt x="19" y="20"/>
                    <a:pt x="19" y="20"/>
                  </a:cubicBezTo>
                  <a:cubicBezTo>
                    <a:pt x="20" y="20"/>
                    <a:pt x="22" y="21"/>
                    <a:pt x="23" y="22"/>
                  </a:cubicBezTo>
                  <a:cubicBezTo>
                    <a:pt x="25" y="24"/>
                    <a:pt x="23" y="26"/>
                    <a:pt x="21" y="25"/>
                  </a:cubicBezTo>
                  <a:cubicBezTo>
                    <a:pt x="19" y="24"/>
                    <a:pt x="17" y="24"/>
                    <a:pt x="16" y="23"/>
                  </a:cubicBezTo>
                  <a:cubicBezTo>
                    <a:pt x="16" y="22"/>
                    <a:pt x="14" y="20"/>
                    <a:pt x="13" y="20"/>
                  </a:cubicBezTo>
                  <a:cubicBezTo>
                    <a:pt x="13" y="20"/>
                    <a:pt x="12" y="20"/>
                    <a:pt x="12" y="19"/>
                  </a:cubicBezTo>
                  <a:cubicBezTo>
                    <a:pt x="12" y="17"/>
                    <a:pt x="12" y="16"/>
                    <a:pt x="11" y="16"/>
                  </a:cubicBezTo>
                  <a:cubicBezTo>
                    <a:pt x="10" y="16"/>
                    <a:pt x="9" y="15"/>
                    <a:pt x="10" y="14"/>
                  </a:cubicBezTo>
                  <a:cubicBezTo>
                    <a:pt x="11" y="13"/>
                    <a:pt x="13" y="10"/>
                    <a:pt x="11" y="10"/>
                  </a:cubicBezTo>
                  <a:cubicBezTo>
                    <a:pt x="10" y="9"/>
                    <a:pt x="10" y="8"/>
                    <a:pt x="11" y="8"/>
                  </a:cubicBezTo>
                  <a:cubicBezTo>
                    <a:pt x="12" y="7"/>
                    <a:pt x="14" y="7"/>
                    <a:pt x="13" y="6"/>
                  </a:cubicBezTo>
                  <a:cubicBezTo>
                    <a:pt x="12" y="5"/>
                    <a:pt x="10" y="2"/>
                    <a:pt x="10" y="0"/>
                  </a:cubicBezTo>
                  <a:cubicBezTo>
                    <a:pt x="10" y="0"/>
                    <a:pt x="8" y="1"/>
                    <a:pt x="8" y="3"/>
                  </a:cubicBezTo>
                  <a:cubicBezTo>
                    <a:pt x="9" y="4"/>
                    <a:pt x="8" y="5"/>
                    <a:pt x="7" y="6"/>
                  </a:cubicBezTo>
                  <a:cubicBezTo>
                    <a:pt x="6" y="7"/>
                    <a:pt x="7" y="8"/>
                    <a:pt x="8" y="9"/>
                  </a:cubicBezTo>
                  <a:cubicBezTo>
                    <a:pt x="8" y="10"/>
                    <a:pt x="6" y="10"/>
                    <a:pt x="6" y="11"/>
                  </a:cubicBezTo>
                  <a:cubicBezTo>
                    <a:pt x="6" y="11"/>
                    <a:pt x="4" y="10"/>
                    <a:pt x="4" y="10"/>
                  </a:cubicBezTo>
                  <a:cubicBezTo>
                    <a:pt x="3" y="10"/>
                    <a:pt x="2" y="12"/>
                    <a:pt x="1" y="12"/>
                  </a:cubicBezTo>
                  <a:cubicBezTo>
                    <a:pt x="0" y="13"/>
                    <a:pt x="3" y="16"/>
                    <a:pt x="4" y="17"/>
                  </a:cubicBezTo>
                  <a:cubicBezTo>
                    <a:pt x="4" y="18"/>
                    <a:pt x="4" y="20"/>
                    <a:pt x="4" y="21"/>
                  </a:cubicBezTo>
                  <a:cubicBezTo>
                    <a:pt x="4" y="22"/>
                    <a:pt x="8" y="30"/>
                    <a:pt x="8" y="31"/>
                  </a:cubicBezTo>
                  <a:cubicBezTo>
                    <a:pt x="9" y="32"/>
                    <a:pt x="8" y="35"/>
                    <a:pt x="8" y="36"/>
                  </a:cubicBezTo>
                  <a:cubicBezTo>
                    <a:pt x="8" y="37"/>
                    <a:pt x="10" y="41"/>
                    <a:pt x="11" y="41"/>
                  </a:cubicBezTo>
                  <a:cubicBezTo>
                    <a:pt x="11" y="42"/>
                    <a:pt x="11" y="44"/>
                    <a:pt x="10" y="44"/>
                  </a:cubicBezTo>
                  <a:cubicBezTo>
                    <a:pt x="9" y="45"/>
                    <a:pt x="10" y="47"/>
                    <a:pt x="10" y="48"/>
                  </a:cubicBezTo>
                  <a:cubicBezTo>
                    <a:pt x="10" y="49"/>
                    <a:pt x="13" y="50"/>
                    <a:pt x="13" y="50"/>
                  </a:cubicBezTo>
                  <a:cubicBezTo>
                    <a:pt x="14" y="50"/>
                    <a:pt x="16" y="53"/>
                    <a:pt x="17" y="54"/>
                  </a:cubicBezTo>
                  <a:cubicBezTo>
                    <a:pt x="18" y="55"/>
                    <a:pt x="17" y="62"/>
                    <a:pt x="18" y="63"/>
                  </a:cubicBezTo>
                  <a:cubicBezTo>
                    <a:pt x="18" y="63"/>
                    <a:pt x="21" y="67"/>
                    <a:pt x="22" y="68"/>
                  </a:cubicBezTo>
                  <a:cubicBezTo>
                    <a:pt x="22" y="69"/>
                    <a:pt x="24" y="68"/>
                    <a:pt x="24" y="67"/>
                  </a:cubicBezTo>
                  <a:cubicBezTo>
                    <a:pt x="25" y="66"/>
                    <a:pt x="26" y="69"/>
                    <a:pt x="26" y="70"/>
                  </a:cubicBezTo>
                  <a:cubicBezTo>
                    <a:pt x="27" y="72"/>
                    <a:pt x="29" y="68"/>
                    <a:pt x="29" y="68"/>
                  </a:cubicBezTo>
                  <a:cubicBezTo>
                    <a:pt x="30" y="67"/>
                    <a:pt x="34" y="73"/>
                    <a:pt x="35" y="75"/>
                  </a:cubicBezTo>
                  <a:cubicBezTo>
                    <a:pt x="36" y="77"/>
                    <a:pt x="37" y="76"/>
                    <a:pt x="38" y="76"/>
                  </a:cubicBezTo>
                  <a:cubicBezTo>
                    <a:pt x="39" y="76"/>
                    <a:pt x="41" y="80"/>
                    <a:pt x="42" y="82"/>
                  </a:cubicBezTo>
                  <a:cubicBezTo>
                    <a:pt x="43" y="84"/>
                    <a:pt x="44" y="84"/>
                    <a:pt x="43" y="86"/>
                  </a:cubicBezTo>
                  <a:cubicBezTo>
                    <a:pt x="42" y="88"/>
                    <a:pt x="42" y="92"/>
                    <a:pt x="42" y="94"/>
                  </a:cubicBezTo>
                  <a:cubicBezTo>
                    <a:pt x="42" y="96"/>
                    <a:pt x="39" y="98"/>
                    <a:pt x="37" y="99"/>
                  </a:cubicBezTo>
                  <a:cubicBezTo>
                    <a:pt x="35" y="100"/>
                    <a:pt x="33" y="105"/>
                    <a:pt x="32" y="107"/>
                  </a:cubicBezTo>
                  <a:cubicBezTo>
                    <a:pt x="32" y="108"/>
                    <a:pt x="27" y="113"/>
                    <a:pt x="26" y="115"/>
                  </a:cubicBezTo>
                  <a:cubicBezTo>
                    <a:pt x="25" y="116"/>
                    <a:pt x="26" y="121"/>
                    <a:pt x="26" y="122"/>
                  </a:cubicBezTo>
                  <a:cubicBezTo>
                    <a:pt x="28" y="123"/>
                    <a:pt x="29" y="127"/>
                    <a:pt x="30" y="127"/>
                  </a:cubicBezTo>
                  <a:cubicBezTo>
                    <a:pt x="31" y="127"/>
                    <a:pt x="37" y="133"/>
                    <a:pt x="37" y="132"/>
                  </a:cubicBezTo>
                  <a:cubicBezTo>
                    <a:pt x="37" y="131"/>
                    <a:pt x="40" y="127"/>
                    <a:pt x="39" y="126"/>
                  </a:cubicBezTo>
                  <a:cubicBezTo>
                    <a:pt x="38" y="125"/>
                    <a:pt x="38" y="124"/>
                    <a:pt x="39" y="123"/>
                  </a:cubicBezTo>
                  <a:cubicBezTo>
                    <a:pt x="41" y="122"/>
                    <a:pt x="42" y="121"/>
                    <a:pt x="42" y="120"/>
                  </a:cubicBezTo>
                  <a:cubicBezTo>
                    <a:pt x="42" y="119"/>
                    <a:pt x="43" y="115"/>
                    <a:pt x="44" y="115"/>
                  </a:cubicBezTo>
                  <a:cubicBezTo>
                    <a:pt x="45" y="116"/>
                    <a:pt x="47" y="120"/>
                    <a:pt x="47" y="119"/>
                  </a:cubicBezTo>
                  <a:cubicBezTo>
                    <a:pt x="48" y="118"/>
                    <a:pt x="49" y="116"/>
                    <a:pt x="50" y="117"/>
                  </a:cubicBezTo>
                  <a:cubicBezTo>
                    <a:pt x="52" y="119"/>
                    <a:pt x="52" y="121"/>
                    <a:pt x="53" y="121"/>
                  </a:cubicBezTo>
                  <a:cubicBezTo>
                    <a:pt x="55" y="120"/>
                    <a:pt x="54" y="116"/>
                    <a:pt x="54" y="115"/>
                  </a:cubicBezTo>
                  <a:cubicBezTo>
                    <a:pt x="54" y="113"/>
                    <a:pt x="55" y="112"/>
                    <a:pt x="56" y="111"/>
                  </a:cubicBezTo>
                  <a:cubicBezTo>
                    <a:pt x="57" y="110"/>
                    <a:pt x="60" y="107"/>
                    <a:pt x="60" y="107"/>
                  </a:cubicBezTo>
                  <a:cubicBezTo>
                    <a:pt x="60" y="108"/>
                    <a:pt x="62" y="109"/>
                    <a:pt x="63" y="108"/>
                  </a:cubicBezTo>
                  <a:cubicBezTo>
                    <a:pt x="64" y="107"/>
                    <a:pt x="66" y="106"/>
                    <a:pt x="66" y="106"/>
                  </a:cubicBezTo>
                  <a:cubicBezTo>
                    <a:pt x="67" y="107"/>
                    <a:pt x="71" y="110"/>
                    <a:pt x="71" y="110"/>
                  </a:cubicBezTo>
                  <a:cubicBezTo>
                    <a:pt x="72" y="109"/>
                    <a:pt x="74" y="108"/>
                    <a:pt x="74" y="106"/>
                  </a:cubicBezTo>
                  <a:cubicBezTo>
                    <a:pt x="74" y="105"/>
                    <a:pt x="76" y="103"/>
                    <a:pt x="77" y="103"/>
                  </a:cubicBezTo>
                  <a:cubicBezTo>
                    <a:pt x="78" y="103"/>
                    <a:pt x="80" y="104"/>
                    <a:pt x="80" y="103"/>
                  </a:cubicBezTo>
                  <a:cubicBezTo>
                    <a:pt x="80" y="103"/>
                    <a:pt x="82" y="100"/>
                    <a:pt x="83" y="100"/>
                  </a:cubicBezTo>
                  <a:cubicBezTo>
                    <a:pt x="84" y="99"/>
                    <a:pt x="86" y="95"/>
                    <a:pt x="87" y="96"/>
                  </a:cubicBezTo>
                  <a:cubicBezTo>
                    <a:pt x="89" y="97"/>
                    <a:pt x="90" y="96"/>
                    <a:pt x="90" y="94"/>
                  </a:cubicBezTo>
                  <a:cubicBezTo>
                    <a:pt x="89" y="93"/>
                    <a:pt x="88" y="90"/>
                    <a:pt x="90" y="89"/>
                  </a:cubicBezTo>
                  <a:cubicBezTo>
                    <a:pt x="92" y="89"/>
                    <a:pt x="97" y="85"/>
                    <a:pt x="98" y="85"/>
                  </a:cubicBezTo>
                  <a:cubicBezTo>
                    <a:pt x="99" y="84"/>
                    <a:pt x="105" y="81"/>
                    <a:pt x="105" y="79"/>
                  </a:cubicBezTo>
                  <a:cubicBezTo>
                    <a:pt x="105" y="78"/>
                    <a:pt x="105" y="73"/>
                    <a:pt x="107" y="73"/>
                  </a:cubicBezTo>
                  <a:cubicBezTo>
                    <a:pt x="109" y="73"/>
                    <a:pt x="112" y="72"/>
                    <a:pt x="113" y="71"/>
                  </a:cubicBezTo>
                  <a:cubicBezTo>
                    <a:pt x="114" y="70"/>
                    <a:pt x="120" y="66"/>
                    <a:pt x="119" y="65"/>
                  </a:cubicBezTo>
                  <a:cubicBezTo>
                    <a:pt x="118" y="64"/>
                    <a:pt x="121" y="60"/>
                    <a:pt x="121" y="60"/>
                  </a:cubicBezTo>
                  <a:cubicBezTo>
                    <a:pt x="121" y="59"/>
                    <a:pt x="121" y="55"/>
                    <a:pt x="123" y="58"/>
                  </a:cubicBezTo>
                  <a:cubicBezTo>
                    <a:pt x="125" y="61"/>
                    <a:pt x="131" y="67"/>
                    <a:pt x="131" y="66"/>
                  </a:cubicBezTo>
                  <a:cubicBezTo>
                    <a:pt x="130" y="64"/>
                    <a:pt x="133" y="58"/>
                    <a:pt x="134" y="57"/>
                  </a:cubicBezTo>
                  <a:cubicBezTo>
                    <a:pt x="135" y="56"/>
                    <a:pt x="136" y="52"/>
                    <a:pt x="137" y="50"/>
                  </a:cubicBezTo>
                  <a:cubicBezTo>
                    <a:pt x="137" y="48"/>
                    <a:pt x="138" y="44"/>
                    <a:pt x="140" y="43"/>
                  </a:cubicBezTo>
                  <a:cubicBezTo>
                    <a:pt x="142" y="43"/>
                    <a:pt x="147" y="40"/>
                    <a:pt x="145" y="39"/>
                  </a:cubicBezTo>
                  <a:cubicBezTo>
                    <a:pt x="144" y="38"/>
                    <a:pt x="144" y="36"/>
                    <a:pt x="143" y="37"/>
                  </a:cubicBezTo>
                  <a:cubicBezTo>
                    <a:pt x="142" y="37"/>
                    <a:pt x="138" y="39"/>
                    <a:pt x="139" y="37"/>
                  </a:cubicBezTo>
                  <a:cubicBezTo>
                    <a:pt x="140" y="35"/>
                    <a:pt x="141" y="32"/>
                    <a:pt x="140" y="31"/>
                  </a:cubicBezTo>
                  <a:cubicBezTo>
                    <a:pt x="140" y="30"/>
                    <a:pt x="139" y="27"/>
                    <a:pt x="142" y="26"/>
                  </a:cubicBezTo>
                  <a:cubicBezTo>
                    <a:pt x="144" y="26"/>
                    <a:pt x="149" y="26"/>
                    <a:pt x="148" y="25"/>
                  </a:cubicBezTo>
                  <a:cubicBezTo>
                    <a:pt x="147" y="24"/>
                    <a:pt x="147" y="22"/>
                    <a:pt x="147" y="22"/>
                  </a:cubicBezTo>
                  <a:close/>
                </a:path>
              </a:pathLst>
            </a:custGeom>
            <a:solidFill>
              <a:srgbClr val="0070C0"/>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43" name="Freeform 43"/>
            <p:cNvSpPr>
              <a:spLocks/>
            </p:cNvSpPr>
            <p:nvPr/>
          </p:nvSpPr>
          <p:spPr bwMode="auto">
            <a:xfrm>
              <a:off x="3467329" y="2595535"/>
              <a:ext cx="521991" cy="821419"/>
            </a:xfrm>
            <a:custGeom>
              <a:avLst/>
              <a:gdLst>
                <a:gd name="T0" fmla="*/ 30 w 118"/>
                <a:gd name="T1" fmla="*/ 179 h 186"/>
                <a:gd name="T2" fmla="*/ 37 w 118"/>
                <a:gd name="T3" fmla="*/ 182 h 186"/>
                <a:gd name="T4" fmla="*/ 44 w 118"/>
                <a:gd name="T5" fmla="*/ 181 h 186"/>
                <a:gd name="T6" fmla="*/ 56 w 118"/>
                <a:gd name="T7" fmla="*/ 182 h 186"/>
                <a:gd name="T8" fmla="*/ 65 w 118"/>
                <a:gd name="T9" fmla="*/ 179 h 186"/>
                <a:gd name="T10" fmla="*/ 67 w 118"/>
                <a:gd name="T11" fmla="*/ 184 h 186"/>
                <a:gd name="T12" fmla="*/ 72 w 118"/>
                <a:gd name="T13" fmla="*/ 183 h 186"/>
                <a:gd name="T14" fmla="*/ 77 w 118"/>
                <a:gd name="T15" fmla="*/ 181 h 186"/>
                <a:gd name="T16" fmla="*/ 85 w 118"/>
                <a:gd name="T17" fmla="*/ 177 h 186"/>
                <a:gd name="T18" fmla="*/ 99 w 118"/>
                <a:gd name="T19" fmla="*/ 180 h 186"/>
                <a:gd name="T20" fmla="*/ 114 w 118"/>
                <a:gd name="T21" fmla="*/ 165 h 186"/>
                <a:gd name="T22" fmla="*/ 118 w 118"/>
                <a:gd name="T23" fmla="*/ 160 h 186"/>
                <a:gd name="T24" fmla="*/ 107 w 118"/>
                <a:gd name="T25" fmla="*/ 157 h 186"/>
                <a:gd name="T26" fmla="*/ 104 w 118"/>
                <a:gd name="T27" fmla="*/ 148 h 186"/>
                <a:gd name="T28" fmla="*/ 103 w 118"/>
                <a:gd name="T29" fmla="*/ 136 h 186"/>
                <a:gd name="T30" fmla="*/ 93 w 118"/>
                <a:gd name="T31" fmla="*/ 126 h 186"/>
                <a:gd name="T32" fmla="*/ 88 w 118"/>
                <a:gd name="T33" fmla="*/ 122 h 186"/>
                <a:gd name="T34" fmla="*/ 88 w 118"/>
                <a:gd name="T35" fmla="*/ 113 h 186"/>
                <a:gd name="T36" fmla="*/ 93 w 118"/>
                <a:gd name="T37" fmla="*/ 101 h 186"/>
                <a:gd name="T38" fmla="*/ 93 w 118"/>
                <a:gd name="T39" fmla="*/ 92 h 186"/>
                <a:gd name="T40" fmla="*/ 94 w 118"/>
                <a:gd name="T41" fmla="*/ 85 h 186"/>
                <a:gd name="T42" fmla="*/ 91 w 118"/>
                <a:gd name="T43" fmla="*/ 78 h 186"/>
                <a:gd name="T44" fmla="*/ 85 w 118"/>
                <a:gd name="T45" fmla="*/ 74 h 186"/>
                <a:gd name="T46" fmla="*/ 89 w 118"/>
                <a:gd name="T47" fmla="*/ 65 h 186"/>
                <a:gd name="T48" fmla="*/ 89 w 118"/>
                <a:gd name="T49" fmla="*/ 54 h 186"/>
                <a:gd name="T50" fmla="*/ 80 w 118"/>
                <a:gd name="T51" fmla="*/ 57 h 186"/>
                <a:gd name="T52" fmla="*/ 74 w 118"/>
                <a:gd name="T53" fmla="*/ 64 h 186"/>
                <a:gd name="T54" fmla="*/ 64 w 118"/>
                <a:gd name="T55" fmla="*/ 66 h 186"/>
                <a:gd name="T56" fmla="*/ 56 w 118"/>
                <a:gd name="T57" fmla="*/ 64 h 186"/>
                <a:gd name="T58" fmla="*/ 60 w 118"/>
                <a:gd name="T59" fmla="*/ 46 h 186"/>
                <a:gd name="T60" fmla="*/ 62 w 118"/>
                <a:gd name="T61" fmla="*/ 40 h 186"/>
                <a:gd name="T62" fmla="*/ 57 w 118"/>
                <a:gd name="T63" fmla="*/ 38 h 186"/>
                <a:gd name="T64" fmla="*/ 56 w 118"/>
                <a:gd name="T65" fmla="*/ 30 h 186"/>
                <a:gd name="T66" fmla="*/ 55 w 118"/>
                <a:gd name="T67" fmla="*/ 23 h 186"/>
                <a:gd name="T68" fmla="*/ 64 w 118"/>
                <a:gd name="T69" fmla="*/ 7 h 186"/>
                <a:gd name="T70" fmla="*/ 57 w 118"/>
                <a:gd name="T71" fmla="*/ 1 h 186"/>
                <a:gd name="T72" fmla="*/ 50 w 118"/>
                <a:gd name="T73" fmla="*/ 2 h 186"/>
                <a:gd name="T74" fmla="*/ 43 w 118"/>
                <a:gd name="T75" fmla="*/ 6 h 186"/>
                <a:gd name="T76" fmla="*/ 36 w 118"/>
                <a:gd name="T77" fmla="*/ 13 h 186"/>
                <a:gd name="T78" fmla="*/ 26 w 118"/>
                <a:gd name="T79" fmla="*/ 12 h 186"/>
                <a:gd name="T80" fmla="*/ 21 w 118"/>
                <a:gd name="T81" fmla="*/ 17 h 186"/>
                <a:gd name="T82" fmla="*/ 17 w 118"/>
                <a:gd name="T83" fmla="*/ 21 h 186"/>
                <a:gd name="T84" fmla="*/ 11 w 118"/>
                <a:gd name="T85" fmla="*/ 26 h 186"/>
                <a:gd name="T86" fmla="*/ 12 w 118"/>
                <a:gd name="T87" fmla="*/ 33 h 186"/>
                <a:gd name="T88" fmla="*/ 10 w 118"/>
                <a:gd name="T89" fmla="*/ 37 h 186"/>
                <a:gd name="T90" fmla="*/ 9 w 118"/>
                <a:gd name="T91" fmla="*/ 44 h 186"/>
                <a:gd name="T92" fmla="*/ 3 w 118"/>
                <a:gd name="T93" fmla="*/ 55 h 186"/>
                <a:gd name="T94" fmla="*/ 6 w 118"/>
                <a:gd name="T95" fmla="*/ 63 h 186"/>
                <a:gd name="T96" fmla="*/ 14 w 118"/>
                <a:gd name="T97" fmla="*/ 69 h 186"/>
                <a:gd name="T98" fmla="*/ 14 w 118"/>
                <a:gd name="T99" fmla="*/ 76 h 186"/>
                <a:gd name="T100" fmla="*/ 20 w 118"/>
                <a:gd name="T101" fmla="*/ 84 h 186"/>
                <a:gd name="T102" fmla="*/ 20 w 118"/>
                <a:gd name="T103" fmla="*/ 93 h 186"/>
                <a:gd name="T104" fmla="*/ 16 w 118"/>
                <a:gd name="T105" fmla="*/ 98 h 186"/>
                <a:gd name="T106" fmla="*/ 11 w 118"/>
                <a:gd name="T107" fmla="*/ 103 h 186"/>
                <a:gd name="T108" fmla="*/ 7 w 118"/>
                <a:gd name="T109" fmla="*/ 109 h 186"/>
                <a:gd name="T110" fmla="*/ 24 w 118"/>
                <a:gd name="T111" fmla="*/ 121 h 186"/>
                <a:gd name="T112" fmla="*/ 33 w 118"/>
                <a:gd name="T113" fmla="*/ 144 h 186"/>
                <a:gd name="T114" fmla="*/ 29 w 118"/>
                <a:gd name="T115"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186">
                  <a:moveTo>
                    <a:pt x="26" y="177"/>
                  </a:moveTo>
                  <a:cubicBezTo>
                    <a:pt x="26" y="177"/>
                    <a:pt x="29" y="178"/>
                    <a:pt x="30" y="179"/>
                  </a:cubicBezTo>
                  <a:cubicBezTo>
                    <a:pt x="31" y="179"/>
                    <a:pt x="30" y="181"/>
                    <a:pt x="30" y="182"/>
                  </a:cubicBezTo>
                  <a:cubicBezTo>
                    <a:pt x="30" y="183"/>
                    <a:pt x="35" y="182"/>
                    <a:pt x="37" y="182"/>
                  </a:cubicBezTo>
                  <a:cubicBezTo>
                    <a:pt x="39" y="182"/>
                    <a:pt x="39" y="181"/>
                    <a:pt x="39" y="180"/>
                  </a:cubicBezTo>
                  <a:cubicBezTo>
                    <a:pt x="39" y="179"/>
                    <a:pt x="43" y="180"/>
                    <a:pt x="44" y="181"/>
                  </a:cubicBezTo>
                  <a:cubicBezTo>
                    <a:pt x="45" y="182"/>
                    <a:pt x="47" y="178"/>
                    <a:pt x="47" y="178"/>
                  </a:cubicBezTo>
                  <a:cubicBezTo>
                    <a:pt x="47" y="177"/>
                    <a:pt x="55" y="181"/>
                    <a:pt x="56" y="182"/>
                  </a:cubicBezTo>
                  <a:cubicBezTo>
                    <a:pt x="57" y="183"/>
                    <a:pt x="60" y="179"/>
                    <a:pt x="60" y="178"/>
                  </a:cubicBezTo>
                  <a:cubicBezTo>
                    <a:pt x="61" y="177"/>
                    <a:pt x="64" y="179"/>
                    <a:pt x="65" y="179"/>
                  </a:cubicBezTo>
                  <a:cubicBezTo>
                    <a:pt x="66" y="179"/>
                    <a:pt x="64" y="183"/>
                    <a:pt x="65" y="184"/>
                  </a:cubicBezTo>
                  <a:cubicBezTo>
                    <a:pt x="66" y="185"/>
                    <a:pt x="67" y="185"/>
                    <a:pt x="67" y="184"/>
                  </a:cubicBezTo>
                  <a:cubicBezTo>
                    <a:pt x="68" y="184"/>
                    <a:pt x="69" y="184"/>
                    <a:pt x="70" y="185"/>
                  </a:cubicBezTo>
                  <a:cubicBezTo>
                    <a:pt x="72" y="186"/>
                    <a:pt x="72" y="184"/>
                    <a:pt x="72" y="183"/>
                  </a:cubicBezTo>
                  <a:cubicBezTo>
                    <a:pt x="72" y="182"/>
                    <a:pt x="73" y="182"/>
                    <a:pt x="75" y="184"/>
                  </a:cubicBezTo>
                  <a:cubicBezTo>
                    <a:pt x="76" y="185"/>
                    <a:pt x="76" y="182"/>
                    <a:pt x="77" y="181"/>
                  </a:cubicBezTo>
                  <a:cubicBezTo>
                    <a:pt x="77" y="180"/>
                    <a:pt x="80" y="181"/>
                    <a:pt x="82" y="181"/>
                  </a:cubicBezTo>
                  <a:cubicBezTo>
                    <a:pt x="83" y="181"/>
                    <a:pt x="85" y="178"/>
                    <a:pt x="85" y="177"/>
                  </a:cubicBezTo>
                  <a:cubicBezTo>
                    <a:pt x="86" y="176"/>
                    <a:pt x="91" y="178"/>
                    <a:pt x="92" y="178"/>
                  </a:cubicBezTo>
                  <a:cubicBezTo>
                    <a:pt x="93" y="178"/>
                    <a:pt x="97" y="180"/>
                    <a:pt x="99" y="180"/>
                  </a:cubicBezTo>
                  <a:cubicBezTo>
                    <a:pt x="100" y="179"/>
                    <a:pt x="108" y="171"/>
                    <a:pt x="108" y="170"/>
                  </a:cubicBezTo>
                  <a:cubicBezTo>
                    <a:pt x="108" y="169"/>
                    <a:pt x="112" y="165"/>
                    <a:pt x="114" y="165"/>
                  </a:cubicBezTo>
                  <a:cubicBezTo>
                    <a:pt x="115" y="166"/>
                    <a:pt x="117" y="166"/>
                    <a:pt x="117" y="165"/>
                  </a:cubicBezTo>
                  <a:cubicBezTo>
                    <a:pt x="117" y="164"/>
                    <a:pt x="118" y="161"/>
                    <a:pt x="118" y="160"/>
                  </a:cubicBezTo>
                  <a:cubicBezTo>
                    <a:pt x="115" y="160"/>
                    <a:pt x="110" y="156"/>
                    <a:pt x="110" y="156"/>
                  </a:cubicBezTo>
                  <a:cubicBezTo>
                    <a:pt x="110" y="159"/>
                    <a:pt x="108" y="158"/>
                    <a:pt x="107" y="157"/>
                  </a:cubicBezTo>
                  <a:cubicBezTo>
                    <a:pt x="107" y="156"/>
                    <a:pt x="101" y="153"/>
                    <a:pt x="102" y="152"/>
                  </a:cubicBezTo>
                  <a:cubicBezTo>
                    <a:pt x="104" y="152"/>
                    <a:pt x="104" y="149"/>
                    <a:pt x="104" y="148"/>
                  </a:cubicBezTo>
                  <a:cubicBezTo>
                    <a:pt x="104" y="146"/>
                    <a:pt x="102" y="140"/>
                    <a:pt x="102" y="140"/>
                  </a:cubicBezTo>
                  <a:cubicBezTo>
                    <a:pt x="102" y="140"/>
                    <a:pt x="104" y="137"/>
                    <a:pt x="103" y="136"/>
                  </a:cubicBezTo>
                  <a:cubicBezTo>
                    <a:pt x="102" y="135"/>
                    <a:pt x="102" y="133"/>
                    <a:pt x="101" y="132"/>
                  </a:cubicBezTo>
                  <a:cubicBezTo>
                    <a:pt x="99" y="131"/>
                    <a:pt x="93" y="125"/>
                    <a:pt x="93" y="126"/>
                  </a:cubicBezTo>
                  <a:cubicBezTo>
                    <a:pt x="93" y="126"/>
                    <a:pt x="90" y="126"/>
                    <a:pt x="89" y="125"/>
                  </a:cubicBezTo>
                  <a:cubicBezTo>
                    <a:pt x="88" y="124"/>
                    <a:pt x="87" y="122"/>
                    <a:pt x="88" y="122"/>
                  </a:cubicBezTo>
                  <a:cubicBezTo>
                    <a:pt x="88" y="121"/>
                    <a:pt x="89" y="118"/>
                    <a:pt x="89" y="117"/>
                  </a:cubicBezTo>
                  <a:cubicBezTo>
                    <a:pt x="88" y="116"/>
                    <a:pt x="87" y="114"/>
                    <a:pt x="88" y="113"/>
                  </a:cubicBezTo>
                  <a:cubicBezTo>
                    <a:pt x="90" y="112"/>
                    <a:pt x="91" y="110"/>
                    <a:pt x="91" y="109"/>
                  </a:cubicBezTo>
                  <a:cubicBezTo>
                    <a:pt x="90" y="108"/>
                    <a:pt x="93" y="102"/>
                    <a:pt x="93" y="101"/>
                  </a:cubicBezTo>
                  <a:cubicBezTo>
                    <a:pt x="93" y="100"/>
                    <a:pt x="95" y="97"/>
                    <a:pt x="94" y="97"/>
                  </a:cubicBezTo>
                  <a:cubicBezTo>
                    <a:pt x="93" y="96"/>
                    <a:pt x="94" y="92"/>
                    <a:pt x="93" y="92"/>
                  </a:cubicBezTo>
                  <a:cubicBezTo>
                    <a:pt x="93" y="91"/>
                    <a:pt x="91" y="91"/>
                    <a:pt x="92" y="90"/>
                  </a:cubicBezTo>
                  <a:cubicBezTo>
                    <a:pt x="93" y="89"/>
                    <a:pt x="95" y="86"/>
                    <a:pt x="94" y="85"/>
                  </a:cubicBezTo>
                  <a:cubicBezTo>
                    <a:pt x="93" y="84"/>
                    <a:pt x="92" y="83"/>
                    <a:pt x="92" y="82"/>
                  </a:cubicBezTo>
                  <a:cubicBezTo>
                    <a:pt x="92" y="81"/>
                    <a:pt x="91" y="79"/>
                    <a:pt x="91" y="78"/>
                  </a:cubicBezTo>
                  <a:cubicBezTo>
                    <a:pt x="90" y="77"/>
                    <a:pt x="89" y="74"/>
                    <a:pt x="88" y="74"/>
                  </a:cubicBezTo>
                  <a:cubicBezTo>
                    <a:pt x="87" y="74"/>
                    <a:pt x="85" y="76"/>
                    <a:pt x="85" y="74"/>
                  </a:cubicBezTo>
                  <a:cubicBezTo>
                    <a:pt x="85" y="73"/>
                    <a:pt x="92" y="70"/>
                    <a:pt x="91" y="69"/>
                  </a:cubicBezTo>
                  <a:cubicBezTo>
                    <a:pt x="89" y="68"/>
                    <a:pt x="88" y="66"/>
                    <a:pt x="89" y="65"/>
                  </a:cubicBezTo>
                  <a:cubicBezTo>
                    <a:pt x="89" y="64"/>
                    <a:pt x="90" y="60"/>
                    <a:pt x="89" y="60"/>
                  </a:cubicBezTo>
                  <a:cubicBezTo>
                    <a:pt x="88" y="59"/>
                    <a:pt x="90" y="55"/>
                    <a:pt x="89" y="54"/>
                  </a:cubicBezTo>
                  <a:cubicBezTo>
                    <a:pt x="88" y="54"/>
                    <a:pt x="84" y="51"/>
                    <a:pt x="84" y="53"/>
                  </a:cubicBezTo>
                  <a:cubicBezTo>
                    <a:pt x="83" y="54"/>
                    <a:pt x="82" y="57"/>
                    <a:pt x="80" y="57"/>
                  </a:cubicBezTo>
                  <a:cubicBezTo>
                    <a:pt x="79" y="58"/>
                    <a:pt x="78" y="58"/>
                    <a:pt x="77" y="60"/>
                  </a:cubicBezTo>
                  <a:cubicBezTo>
                    <a:pt x="77" y="61"/>
                    <a:pt x="75" y="64"/>
                    <a:pt x="74" y="64"/>
                  </a:cubicBezTo>
                  <a:cubicBezTo>
                    <a:pt x="73" y="65"/>
                    <a:pt x="71" y="67"/>
                    <a:pt x="69" y="67"/>
                  </a:cubicBezTo>
                  <a:cubicBezTo>
                    <a:pt x="68" y="67"/>
                    <a:pt x="65" y="65"/>
                    <a:pt x="64" y="66"/>
                  </a:cubicBezTo>
                  <a:cubicBezTo>
                    <a:pt x="62" y="66"/>
                    <a:pt x="61" y="65"/>
                    <a:pt x="60" y="65"/>
                  </a:cubicBezTo>
                  <a:cubicBezTo>
                    <a:pt x="59" y="65"/>
                    <a:pt x="56" y="65"/>
                    <a:pt x="56" y="64"/>
                  </a:cubicBezTo>
                  <a:cubicBezTo>
                    <a:pt x="57" y="63"/>
                    <a:pt x="61" y="57"/>
                    <a:pt x="61" y="55"/>
                  </a:cubicBezTo>
                  <a:cubicBezTo>
                    <a:pt x="61" y="54"/>
                    <a:pt x="59" y="46"/>
                    <a:pt x="60" y="46"/>
                  </a:cubicBezTo>
                  <a:cubicBezTo>
                    <a:pt x="61" y="45"/>
                    <a:pt x="63" y="44"/>
                    <a:pt x="63" y="43"/>
                  </a:cubicBezTo>
                  <a:cubicBezTo>
                    <a:pt x="63" y="42"/>
                    <a:pt x="63" y="40"/>
                    <a:pt x="62" y="40"/>
                  </a:cubicBezTo>
                  <a:cubicBezTo>
                    <a:pt x="61" y="40"/>
                    <a:pt x="59" y="42"/>
                    <a:pt x="58" y="41"/>
                  </a:cubicBezTo>
                  <a:cubicBezTo>
                    <a:pt x="58" y="40"/>
                    <a:pt x="56" y="38"/>
                    <a:pt x="57" y="38"/>
                  </a:cubicBezTo>
                  <a:cubicBezTo>
                    <a:pt x="57" y="38"/>
                    <a:pt x="59" y="35"/>
                    <a:pt x="58" y="35"/>
                  </a:cubicBezTo>
                  <a:cubicBezTo>
                    <a:pt x="58" y="34"/>
                    <a:pt x="55" y="31"/>
                    <a:pt x="56" y="30"/>
                  </a:cubicBezTo>
                  <a:cubicBezTo>
                    <a:pt x="57" y="30"/>
                    <a:pt x="59" y="28"/>
                    <a:pt x="58" y="28"/>
                  </a:cubicBezTo>
                  <a:cubicBezTo>
                    <a:pt x="57" y="27"/>
                    <a:pt x="54" y="24"/>
                    <a:pt x="55" y="23"/>
                  </a:cubicBezTo>
                  <a:cubicBezTo>
                    <a:pt x="55" y="22"/>
                    <a:pt x="58" y="18"/>
                    <a:pt x="58" y="16"/>
                  </a:cubicBezTo>
                  <a:cubicBezTo>
                    <a:pt x="58" y="14"/>
                    <a:pt x="65" y="8"/>
                    <a:pt x="64" y="7"/>
                  </a:cubicBezTo>
                  <a:cubicBezTo>
                    <a:pt x="63" y="6"/>
                    <a:pt x="61" y="1"/>
                    <a:pt x="60" y="1"/>
                  </a:cubicBezTo>
                  <a:cubicBezTo>
                    <a:pt x="59" y="1"/>
                    <a:pt x="58" y="2"/>
                    <a:pt x="57" y="1"/>
                  </a:cubicBezTo>
                  <a:cubicBezTo>
                    <a:pt x="57" y="0"/>
                    <a:pt x="55" y="0"/>
                    <a:pt x="54" y="0"/>
                  </a:cubicBezTo>
                  <a:cubicBezTo>
                    <a:pt x="53" y="0"/>
                    <a:pt x="50" y="1"/>
                    <a:pt x="50" y="2"/>
                  </a:cubicBezTo>
                  <a:cubicBezTo>
                    <a:pt x="50" y="2"/>
                    <a:pt x="46" y="9"/>
                    <a:pt x="46" y="8"/>
                  </a:cubicBezTo>
                  <a:cubicBezTo>
                    <a:pt x="45" y="7"/>
                    <a:pt x="43" y="5"/>
                    <a:pt x="43" y="6"/>
                  </a:cubicBezTo>
                  <a:cubicBezTo>
                    <a:pt x="43" y="7"/>
                    <a:pt x="42" y="9"/>
                    <a:pt x="41" y="9"/>
                  </a:cubicBezTo>
                  <a:cubicBezTo>
                    <a:pt x="41" y="9"/>
                    <a:pt x="37" y="14"/>
                    <a:pt x="36" y="13"/>
                  </a:cubicBezTo>
                  <a:cubicBezTo>
                    <a:pt x="35" y="12"/>
                    <a:pt x="32" y="11"/>
                    <a:pt x="32" y="11"/>
                  </a:cubicBezTo>
                  <a:cubicBezTo>
                    <a:pt x="32" y="11"/>
                    <a:pt x="27" y="11"/>
                    <a:pt x="26" y="12"/>
                  </a:cubicBezTo>
                  <a:cubicBezTo>
                    <a:pt x="24" y="15"/>
                    <a:pt x="20" y="13"/>
                    <a:pt x="20" y="14"/>
                  </a:cubicBezTo>
                  <a:cubicBezTo>
                    <a:pt x="20" y="14"/>
                    <a:pt x="22" y="17"/>
                    <a:pt x="21" y="17"/>
                  </a:cubicBezTo>
                  <a:cubicBezTo>
                    <a:pt x="20" y="18"/>
                    <a:pt x="19" y="19"/>
                    <a:pt x="19" y="20"/>
                  </a:cubicBezTo>
                  <a:cubicBezTo>
                    <a:pt x="19" y="20"/>
                    <a:pt x="19" y="21"/>
                    <a:pt x="17" y="21"/>
                  </a:cubicBezTo>
                  <a:cubicBezTo>
                    <a:pt x="16" y="20"/>
                    <a:pt x="13" y="23"/>
                    <a:pt x="12" y="22"/>
                  </a:cubicBezTo>
                  <a:cubicBezTo>
                    <a:pt x="12" y="22"/>
                    <a:pt x="12" y="26"/>
                    <a:pt x="11" y="26"/>
                  </a:cubicBezTo>
                  <a:cubicBezTo>
                    <a:pt x="10" y="26"/>
                    <a:pt x="10" y="28"/>
                    <a:pt x="10" y="29"/>
                  </a:cubicBezTo>
                  <a:cubicBezTo>
                    <a:pt x="9" y="30"/>
                    <a:pt x="12" y="31"/>
                    <a:pt x="12" y="33"/>
                  </a:cubicBezTo>
                  <a:cubicBezTo>
                    <a:pt x="12" y="34"/>
                    <a:pt x="10" y="34"/>
                    <a:pt x="9" y="34"/>
                  </a:cubicBezTo>
                  <a:cubicBezTo>
                    <a:pt x="8" y="34"/>
                    <a:pt x="8" y="36"/>
                    <a:pt x="10" y="37"/>
                  </a:cubicBezTo>
                  <a:cubicBezTo>
                    <a:pt x="11" y="39"/>
                    <a:pt x="8" y="40"/>
                    <a:pt x="7" y="40"/>
                  </a:cubicBezTo>
                  <a:cubicBezTo>
                    <a:pt x="6" y="40"/>
                    <a:pt x="9" y="43"/>
                    <a:pt x="9" y="44"/>
                  </a:cubicBezTo>
                  <a:cubicBezTo>
                    <a:pt x="9" y="45"/>
                    <a:pt x="3" y="49"/>
                    <a:pt x="1" y="50"/>
                  </a:cubicBezTo>
                  <a:cubicBezTo>
                    <a:pt x="0" y="50"/>
                    <a:pt x="3" y="54"/>
                    <a:pt x="3" y="55"/>
                  </a:cubicBezTo>
                  <a:cubicBezTo>
                    <a:pt x="3" y="57"/>
                    <a:pt x="4" y="57"/>
                    <a:pt x="5" y="59"/>
                  </a:cubicBezTo>
                  <a:cubicBezTo>
                    <a:pt x="7" y="60"/>
                    <a:pt x="7" y="62"/>
                    <a:pt x="6" y="63"/>
                  </a:cubicBezTo>
                  <a:cubicBezTo>
                    <a:pt x="6" y="64"/>
                    <a:pt x="10" y="65"/>
                    <a:pt x="10" y="66"/>
                  </a:cubicBezTo>
                  <a:cubicBezTo>
                    <a:pt x="11" y="67"/>
                    <a:pt x="14" y="68"/>
                    <a:pt x="14" y="69"/>
                  </a:cubicBezTo>
                  <a:cubicBezTo>
                    <a:pt x="15" y="70"/>
                    <a:pt x="14" y="72"/>
                    <a:pt x="13" y="72"/>
                  </a:cubicBezTo>
                  <a:cubicBezTo>
                    <a:pt x="12" y="72"/>
                    <a:pt x="14" y="75"/>
                    <a:pt x="14" y="76"/>
                  </a:cubicBezTo>
                  <a:cubicBezTo>
                    <a:pt x="15" y="77"/>
                    <a:pt x="17" y="80"/>
                    <a:pt x="18" y="80"/>
                  </a:cubicBezTo>
                  <a:cubicBezTo>
                    <a:pt x="19" y="81"/>
                    <a:pt x="19" y="84"/>
                    <a:pt x="20" y="84"/>
                  </a:cubicBezTo>
                  <a:cubicBezTo>
                    <a:pt x="21" y="85"/>
                    <a:pt x="19" y="88"/>
                    <a:pt x="18" y="89"/>
                  </a:cubicBezTo>
                  <a:cubicBezTo>
                    <a:pt x="17" y="91"/>
                    <a:pt x="19" y="92"/>
                    <a:pt x="20" y="93"/>
                  </a:cubicBezTo>
                  <a:cubicBezTo>
                    <a:pt x="21" y="94"/>
                    <a:pt x="17" y="95"/>
                    <a:pt x="16" y="95"/>
                  </a:cubicBezTo>
                  <a:cubicBezTo>
                    <a:pt x="14" y="95"/>
                    <a:pt x="16" y="97"/>
                    <a:pt x="16" y="98"/>
                  </a:cubicBezTo>
                  <a:cubicBezTo>
                    <a:pt x="16" y="99"/>
                    <a:pt x="15" y="100"/>
                    <a:pt x="14" y="100"/>
                  </a:cubicBezTo>
                  <a:cubicBezTo>
                    <a:pt x="12" y="100"/>
                    <a:pt x="12" y="102"/>
                    <a:pt x="11" y="103"/>
                  </a:cubicBezTo>
                  <a:cubicBezTo>
                    <a:pt x="9" y="104"/>
                    <a:pt x="8" y="105"/>
                    <a:pt x="7" y="105"/>
                  </a:cubicBezTo>
                  <a:cubicBezTo>
                    <a:pt x="6" y="105"/>
                    <a:pt x="7" y="107"/>
                    <a:pt x="7" y="109"/>
                  </a:cubicBezTo>
                  <a:cubicBezTo>
                    <a:pt x="8" y="109"/>
                    <a:pt x="11" y="109"/>
                    <a:pt x="13" y="111"/>
                  </a:cubicBezTo>
                  <a:cubicBezTo>
                    <a:pt x="15" y="112"/>
                    <a:pt x="22" y="119"/>
                    <a:pt x="24" y="121"/>
                  </a:cubicBezTo>
                  <a:cubicBezTo>
                    <a:pt x="26" y="123"/>
                    <a:pt x="31" y="130"/>
                    <a:pt x="31" y="133"/>
                  </a:cubicBezTo>
                  <a:cubicBezTo>
                    <a:pt x="32" y="136"/>
                    <a:pt x="33" y="142"/>
                    <a:pt x="33" y="144"/>
                  </a:cubicBezTo>
                  <a:cubicBezTo>
                    <a:pt x="33" y="147"/>
                    <a:pt x="33" y="155"/>
                    <a:pt x="31" y="159"/>
                  </a:cubicBezTo>
                  <a:cubicBezTo>
                    <a:pt x="30" y="164"/>
                    <a:pt x="29" y="167"/>
                    <a:pt x="29" y="169"/>
                  </a:cubicBezTo>
                  <a:cubicBezTo>
                    <a:pt x="28" y="171"/>
                    <a:pt x="27" y="176"/>
                    <a:pt x="26" y="177"/>
                  </a:cubicBezTo>
                  <a:close/>
                </a:path>
              </a:pathLst>
            </a:custGeom>
            <a:solidFill>
              <a:srgbClr val="00ABAB"/>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D0D0CE"/>
                </a:solidFill>
                <a:effectLst/>
                <a:uLnTx/>
                <a:uFillTx/>
                <a:latin typeface="Verdana"/>
                <a:ea typeface="+mn-ea"/>
                <a:cs typeface="+mn-cs"/>
              </a:endParaRPr>
            </a:p>
          </p:txBody>
        </p:sp>
        <p:sp>
          <p:nvSpPr>
            <p:cNvPr id="44" name="Freeform 44"/>
            <p:cNvSpPr>
              <a:spLocks/>
            </p:cNvSpPr>
            <p:nvPr/>
          </p:nvSpPr>
          <p:spPr bwMode="auto">
            <a:xfrm>
              <a:off x="2759486" y="3280433"/>
              <a:ext cx="323520" cy="649334"/>
            </a:xfrm>
            <a:custGeom>
              <a:avLst/>
              <a:gdLst>
                <a:gd name="T0" fmla="*/ 40 w 73"/>
                <a:gd name="T1" fmla="*/ 125 h 147"/>
                <a:gd name="T2" fmla="*/ 43 w 73"/>
                <a:gd name="T3" fmla="*/ 121 h 147"/>
                <a:gd name="T4" fmla="*/ 47 w 73"/>
                <a:gd name="T5" fmla="*/ 111 h 147"/>
                <a:gd name="T6" fmla="*/ 52 w 73"/>
                <a:gd name="T7" fmla="*/ 104 h 147"/>
                <a:gd name="T8" fmla="*/ 57 w 73"/>
                <a:gd name="T9" fmla="*/ 98 h 147"/>
                <a:gd name="T10" fmla="*/ 62 w 73"/>
                <a:gd name="T11" fmla="*/ 91 h 147"/>
                <a:gd name="T12" fmla="*/ 67 w 73"/>
                <a:gd name="T13" fmla="*/ 84 h 147"/>
                <a:gd name="T14" fmla="*/ 72 w 73"/>
                <a:gd name="T15" fmla="*/ 81 h 147"/>
                <a:gd name="T16" fmla="*/ 73 w 73"/>
                <a:gd name="T17" fmla="*/ 76 h 147"/>
                <a:gd name="T18" fmla="*/ 70 w 73"/>
                <a:gd name="T19" fmla="*/ 71 h 147"/>
                <a:gd name="T20" fmla="*/ 67 w 73"/>
                <a:gd name="T21" fmla="*/ 63 h 147"/>
                <a:gd name="T22" fmla="*/ 62 w 73"/>
                <a:gd name="T23" fmla="*/ 57 h 147"/>
                <a:gd name="T24" fmla="*/ 58 w 73"/>
                <a:gd name="T25" fmla="*/ 47 h 147"/>
                <a:gd name="T26" fmla="*/ 61 w 73"/>
                <a:gd name="T27" fmla="*/ 36 h 147"/>
                <a:gd name="T28" fmla="*/ 57 w 73"/>
                <a:gd name="T29" fmla="*/ 27 h 147"/>
                <a:gd name="T30" fmla="*/ 52 w 73"/>
                <a:gd name="T31" fmla="*/ 25 h 147"/>
                <a:gd name="T32" fmla="*/ 41 w 73"/>
                <a:gd name="T33" fmla="*/ 21 h 147"/>
                <a:gd name="T34" fmla="*/ 37 w 73"/>
                <a:gd name="T35" fmla="*/ 13 h 147"/>
                <a:gd name="T36" fmla="*/ 39 w 73"/>
                <a:gd name="T37" fmla="*/ 6 h 147"/>
                <a:gd name="T38" fmla="*/ 53 w 73"/>
                <a:gd name="T39" fmla="*/ 4 h 147"/>
                <a:gd name="T40" fmla="*/ 52 w 73"/>
                <a:gd name="T41" fmla="*/ 2 h 147"/>
                <a:gd name="T42" fmla="*/ 36 w 73"/>
                <a:gd name="T43" fmla="*/ 1 h 147"/>
                <a:gd name="T44" fmla="*/ 34 w 73"/>
                <a:gd name="T45" fmla="*/ 7 h 147"/>
                <a:gd name="T46" fmla="*/ 29 w 73"/>
                <a:gd name="T47" fmla="*/ 11 h 147"/>
                <a:gd name="T48" fmla="*/ 22 w 73"/>
                <a:gd name="T49" fmla="*/ 14 h 147"/>
                <a:gd name="T50" fmla="*/ 11 w 73"/>
                <a:gd name="T51" fmla="*/ 30 h 147"/>
                <a:gd name="T52" fmla="*/ 15 w 73"/>
                <a:gd name="T53" fmla="*/ 35 h 147"/>
                <a:gd name="T54" fmla="*/ 18 w 73"/>
                <a:gd name="T55" fmla="*/ 40 h 147"/>
                <a:gd name="T56" fmla="*/ 16 w 73"/>
                <a:gd name="T57" fmla="*/ 48 h 147"/>
                <a:gd name="T58" fmla="*/ 21 w 73"/>
                <a:gd name="T59" fmla="*/ 46 h 147"/>
                <a:gd name="T60" fmla="*/ 26 w 73"/>
                <a:gd name="T61" fmla="*/ 49 h 147"/>
                <a:gd name="T62" fmla="*/ 34 w 73"/>
                <a:gd name="T63" fmla="*/ 56 h 147"/>
                <a:gd name="T64" fmla="*/ 38 w 73"/>
                <a:gd name="T65" fmla="*/ 60 h 147"/>
                <a:gd name="T66" fmla="*/ 32 w 73"/>
                <a:gd name="T67" fmla="*/ 71 h 147"/>
                <a:gd name="T68" fmla="*/ 24 w 73"/>
                <a:gd name="T69" fmla="*/ 74 h 147"/>
                <a:gd name="T70" fmla="*/ 22 w 73"/>
                <a:gd name="T71" fmla="*/ 80 h 147"/>
                <a:gd name="T72" fmla="*/ 14 w 73"/>
                <a:gd name="T73" fmla="*/ 88 h 147"/>
                <a:gd name="T74" fmla="*/ 9 w 73"/>
                <a:gd name="T75" fmla="*/ 98 h 147"/>
                <a:gd name="T76" fmla="*/ 3 w 73"/>
                <a:gd name="T77" fmla="*/ 103 h 147"/>
                <a:gd name="T78" fmla="*/ 4 w 73"/>
                <a:gd name="T79" fmla="*/ 110 h 147"/>
                <a:gd name="T80" fmla="*/ 1 w 73"/>
                <a:gd name="T81" fmla="*/ 116 h 147"/>
                <a:gd name="T82" fmla="*/ 4 w 73"/>
                <a:gd name="T83" fmla="*/ 123 h 147"/>
                <a:gd name="T84" fmla="*/ 6 w 73"/>
                <a:gd name="T85" fmla="*/ 130 h 147"/>
                <a:gd name="T86" fmla="*/ 10 w 73"/>
                <a:gd name="T87" fmla="*/ 131 h 147"/>
                <a:gd name="T88" fmla="*/ 16 w 73"/>
                <a:gd name="T89" fmla="*/ 134 h 147"/>
                <a:gd name="T90" fmla="*/ 17 w 73"/>
                <a:gd name="T91" fmla="*/ 141 h 147"/>
                <a:gd name="T92" fmla="*/ 22 w 73"/>
                <a:gd name="T93" fmla="*/ 146 h 147"/>
                <a:gd name="T94" fmla="*/ 27 w 73"/>
                <a:gd name="T95" fmla="*/ 144 h 147"/>
                <a:gd name="T96" fmla="*/ 33 w 73"/>
                <a:gd name="T97" fmla="*/ 137 h 147"/>
                <a:gd name="T98" fmla="*/ 35 w 73"/>
                <a:gd name="T99" fmla="*/ 132 h 147"/>
                <a:gd name="T100" fmla="*/ 38 w 73"/>
                <a:gd name="T101" fmla="*/ 13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 h="147">
                  <a:moveTo>
                    <a:pt x="38" y="131"/>
                  </a:moveTo>
                  <a:cubicBezTo>
                    <a:pt x="39" y="130"/>
                    <a:pt x="40" y="125"/>
                    <a:pt x="40" y="125"/>
                  </a:cubicBezTo>
                  <a:cubicBezTo>
                    <a:pt x="40" y="125"/>
                    <a:pt x="39" y="124"/>
                    <a:pt x="39" y="123"/>
                  </a:cubicBezTo>
                  <a:cubicBezTo>
                    <a:pt x="40" y="123"/>
                    <a:pt x="43" y="122"/>
                    <a:pt x="43" y="121"/>
                  </a:cubicBezTo>
                  <a:cubicBezTo>
                    <a:pt x="44" y="120"/>
                    <a:pt x="48" y="115"/>
                    <a:pt x="48" y="115"/>
                  </a:cubicBezTo>
                  <a:cubicBezTo>
                    <a:pt x="47" y="114"/>
                    <a:pt x="46" y="112"/>
                    <a:pt x="47" y="111"/>
                  </a:cubicBezTo>
                  <a:cubicBezTo>
                    <a:pt x="48" y="111"/>
                    <a:pt x="47" y="108"/>
                    <a:pt x="48" y="108"/>
                  </a:cubicBezTo>
                  <a:cubicBezTo>
                    <a:pt x="49" y="107"/>
                    <a:pt x="52" y="104"/>
                    <a:pt x="52" y="104"/>
                  </a:cubicBezTo>
                  <a:cubicBezTo>
                    <a:pt x="52" y="103"/>
                    <a:pt x="54" y="101"/>
                    <a:pt x="55" y="100"/>
                  </a:cubicBezTo>
                  <a:cubicBezTo>
                    <a:pt x="55" y="100"/>
                    <a:pt x="57" y="99"/>
                    <a:pt x="57" y="98"/>
                  </a:cubicBezTo>
                  <a:cubicBezTo>
                    <a:pt x="58" y="97"/>
                    <a:pt x="60" y="95"/>
                    <a:pt x="60" y="94"/>
                  </a:cubicBezTo>
                  <a:cubicBezTo>
                    <a:pt x="60" y="92"/>
                    <a:pt x="61" y="91"/>
                    <a:pt x="62" y="91"/>
                  </a:cubicBezTo>
                  <a:cubicBezTo>
                    <a:pt x="63" y="91"/>
                    <a:pt x="66" y="88"/>
                    <a:pt x="66" y="87"/>
                  </a:cubicBezTo>
                  <a:cubicBezTo>
                    <a:pt x="66" y="86"/>
                    <a:pt x="66" y="84"/>
                    <a:pt x="67" y="84"/>
                  </a:cubicBezTo>
                  <a:cubicBezTo>
                    <a:pt x="68" y="84"/>
                    <a:pt x="71" y="85"/>
                    <a:pt x="70" y="84"/>
                  </a:cubicBezTo>
                  <a:cubicBezTo>
                    <a:pt x="70" y="83"/>
                    <a:pt x="73" y="82"/>
                    <a:pt x="72" y="81"/>
                  </a:cubicBezTo>
                  <a:cubicBezTo>
                    <a:pt x="72" y="81"/>
                    <a:pt x="70" y="80"/>
                    <a:pt x="71" y="79"/>
                  </a:cubicBezTo>
                  <a:cubicBezTo>
                    <a:pt x="71" y="79"/>
                    <a:pt x="73" y="77"/>
                    <a:pt x="73" y="76"/>
                  </a:cubicBezTo>
                  <a:cubicBezTo>
                    <a:pt x="73" y="75"/>
                    <a:pt x="73" y="73"/>
                    <a:pt x="73" y="73"/>
                  </a:cubicBezTo>
                  <a:cubicBezTo>
                    <a:pt x="71" y="72"/>
                    <a:pt x="70" y="73"/>
                    <a:pt x="70" y="71"/>
                  </a:cubicBezTo>
                  <a:cubicBezTo>
                    <a:pt x="69" y="70"/>
                    <a:pt x="65" y="69"/>
                    <a:pt x="68" y="67"/>
                  </a:cubicBezTo>
                  <a:cubicBezTo>
                    <a:pt x="66" y="65"/>
                    <a:pt x="68" y="64"/>
                    <a:pt x="67" y="63"/>
                  </a:cubicBezTo>
                  <a:cubicBezTo>
                    <a:pt x="66" y="63"/>
                    <a:pt x="64" y="63"/>
                    <a:pt x="64" y="61"/>
                  </a:cubicBezTo>
                  <a:cubicBezTo>
                    <a:pt x="64" y="60"/>
                    <a:pt x="64" y="58"/>
                    <a:pt x="62" y="57"/>
                  </a:cubicBezTo>
                  <a:cubicBezTo>
                    <a:pt x="61" y="55"/>
                    <a:pt x="58" y="54"/>
                    <a:pt x="58" y="53"/>
                  </a:cubicBezTo>
                  <a:cubicBezTo>
                    <a:pt x="59" y="51"/>
                    <a:pt x="59" y="49"/>
                    <a:pt x="58" y="47"/>
                  </a:cubicBezTo>
                  <a:cubicBezTo>
                    <a:pt x="57" y="46"/>
                    <a:pt x="56" y="41"/>
                    <a:pt x="57" y="40"/>
                  </a:cubicBezTo>
                  <a:cubicBezTo>
                    <a:pt x="59" y="39"/>
                    <a:pt x="61" y="38"/>
                    <a:pt x="61" y="36"/>
                  </a:cubicBezTo>
                  <a:cubicBezTo>
                    <a:pt x="61" y="34"/>
                    <a:pt x="62" y="29"/>
                    <a:pt x="60" y="29"/>
                  </a:cubicBezTo>
                  <a:cubicBezTo>
                    <a:pt x="59" y="29"/>
                    <a:pt x="57" y="28"/>
                    <a:pt x="57" y="27"/>
                  </a:cubicBezTo>
                  <a:cubicBezTo>
                    <a:pt x="57" y="25"/>
                    <a:pt x="59" y="24"/>
                    <a:pt x="56" y="24"/>
                  </a:cubicBezTo>
                  <a:cubicBezTo>
                    <a:pt x="54" y="24"/>
                    <a:pt x="53" y="24"/>
                    <a:pt x="52" y="25"/>
                  </a:cubicBezTo>
                  <a:cubicBezTo>
                    <a:pt x="51" y="27"/>
                    <a:pt x="49" y="29"/>
                    <a:pt x="47" y="27"/>
                  </a:cubicBezTo>
                  <a:cubicBezTo>
                    <a:pt x="46" y="26"/>
                    <a:pt x="41" y="23"/>
                    <a:pt x="41" y="21"/>
                  </a:cubicBezTo>
                  <a:cubicBezTo>
                    <a:pt x="41" y="19"/>
                    <a:pt x="40" y="17"/>
                    <a:pt x="39" y="16"/>
                  </a:cubicBezTo>
                  <a:cubicBezTo>
                    <a:pt x="38" y="14"/>
                    <a:pt x="35" y="13"/>
                    <a:pt x="37" y="13"/>
                  </a:cubicBezTo>
                  <a:cubicBezTo>
                    <a:pt x="38" y="13"/>
                    <a:pt x="40" y="13"/>
                    <a:pt x="39" y="11"/>
                  </a:cubicBezTo>
                  <a:cubicBezTo>
                    <a:pt x="38" y="9"/>
                    <a:pt x="37" y="7"/>
                    <a:pt x="39" y="6"/>
                  </a:cubicBezTo>
                  <a:cubicBezTo>
                    <a:pt x="40" y="4"/>
                    <a:pt x="42" y="2"/>
                    <a:pt x="44" y="3"/>
                  </a:cubicBezTo>
                  <a:cubicBezTo>
                    <a:pt x="46" y="3"/>
                    <a:pt x="51" y="3"/>
                    <a:pt x="53" y="4"/>
                  </a:cubicBezTo>
                  <a:cubicBezTo>
                    <a:pt x="56" y="5"/>
                    <a:pt x="60" y="6"/>
                    <a:pt x="58" y="4"/>
                  </a:cubicBezTo>
                  <a:cubicBezTo>
                    <a:pt x="56" y="2"/>
                    <a:pt x="54" y="2"/>
                    <a:pt x="52" y="2"/>
                  </a:cubicBezTo>
                  <a:cubicBezTo>
                    <a:pt x="49" y="2"/>
                    <a:pt x="44" y="0"/>
                    <a:pt x="42" y="0"/>
                  </a:cubicBezTo>
                  <a:cubicBezTo>
                    <a:pt x="39" y="0"/>
                    <a:pt x="37" y="0"/>
                    <a:pt x="36" y="1"/>
                  </a:cubicBezTo>
                  <a:cubicBezTo>
                    <a:pt x="35" y="1"/>
                    <a:pt x="30" y="5"/>
                    <a:pt x="32" y="6"/>
                  </a:cubicBezTo>
                  <a:cubicBezTo>
                    <a:pt x="33" y="6"/>
                    <a:pt x="34" y="6"/>
                    <a:pt x="34" y="7"/>
                  </a:cubicBezTo>
                  <a:cubicBezTo>
                    <a:pt x="34" y="9"/>
                    <a:pt x="32" y="8"/>
                    <a:pt x="32" y="9"/>
                  </a:cubicBezTo>
                  <a:cubicBezTo>
                    <a:pt x="31" y="10"/>
                    <a:pt x="30" y="13"/>
                    <a:pt x="29" y="11"/>
                  </a:cubicBezTo>
                  <a:cubicBezTo>
                    <a:pt x="28" y="9"/>
                    <a:pt x="29" y="7"/>
                    <a:pt x="28" y="8"/>
                  </a:cubicBezTo>
                  <a:cubicBezTo>
                    <a:pt x="27" y="9"/>
                    <a:pt x="22" y="13"/>
                    <a:pt x="22" y="14"/>
                  </a:cubicBezTo>
                  <a:cubicBezTo>
                    <a:pt x="21" y="16"/>
                    <a:pt x="13" y="20"/>
                    <a:pt x="10" y="23"/>
                  </a:cubicBezTo>
                  <a:cubicBezTo>
                    <a:pt x="12" y="25"/>
                    <a:pt x="11" y="29"/>
                    <a:pt x="11" y="30"/>
                  </a:cubicBezTo>
                  <a:cubicBezTo>
                    <a:pt x="11" y="31"/>
                    <a:pt x="13" y="31"/>
                    <a:pt x="13" y="32"/>
                  </a:cubicBezTo>
                  <a:cubicBezTo>
                    <a:pt x="14" y="32"/>
                    <a:pt x="15" y="34"/>
                    <a:pt x="15" y="35"/>
                  </a:cubicBezTo>
                  <a:cubicBezTo>
                    <a:pt x="15" y="36"/>
                    <a:pt x="16" y="37"/>
                    <a:pt x="17" y="37"/>
                  </a:cubicBezTo>
                  <a:cubicBezTo>
                    <a:pt x="18" y="38"/>
                    <a:pt x="18" y="39"/>
                    <a:pt x="18" y="40"/>
                  </a:cubicBezTo>
                  <a:cubicBezTo>
                    <a:pt x="18" y="41"/>
                    <a:pt x="16" y="42"/>
                    <a:pt x="15" y="43"/>
                  </a:cubicBezTo>
                  <a:cubicBezTo>
                    <a:pt x="14" y="44"/>
                    <a:pt x="15" y="47"/>
                    <a:pt x="16" y="48"/>
                  </a:cubicBezTo>
                  <a:cubicBezTo>
                    <a:pt x="17" y="49"/>
                    <a:pt x="18" y="45"/>
                    <a:pt x="19" y="45"/>
                  </a:cubicBezTo>
                  <a:cubicBezTo>
                    <a:pt x="19" y="44"/>
                    <a:pt x="20" y="45"/>
                    <a:pt x="21" y="46"/>
                  </a:cubicBezTo>
                  <a:cubicBezTo>
                    <a:pt x="21" y="46"/>
                    <a:pt x="23" y="44"/>
                    <a:pt x="24" y="44"/>
                  </a:cubicBezTo>
                  <a:cubicBezTo>
                    <a:pt x="25" y="44"/>
                    <a:pt x="26" y="48"/>
                    <a:pt x="26" y="49"/>
                  </a:cubicBezTo>
                  <a:cubicBezTo>
                    <a:pt x="26" y="50"/>
                    <a:pt x="29" y="50"/>
                    <a:pt x="29" y="51"/>
                  </a:cubicBezTo>
                  <a:cubicBezTo>
                    <a:pt x="30" y="52"/>
                    <a:pt x="32" y="55"/>
                    <a:pt x="34" y="56"/>
                  </a:cubicBezTo>
                  <a:cubicBezTo>
                    <a:pt x="35" y="56"/>
                    <a:pt x="36" y="56"/>
                    <a:pt x="38" y="57"/>
                  </a:cubicBezTo>
                  <a:cubicBezTo>
                    <a:pt x="39" y="58"/>
                    <a:pt x="39" y="60"/>
                    <a:pt x="38" y="60"/>
                  </a:cubicBezTo>
                  <a:cubicBezTo>
                    <a:pt x="37" y="60"/>
                    <a:pt x="32" y="66"/>
                    <a:pt x="31" y="67"/>
                  </a:cubicBezTo>
                  <a:cubicBezTo>
                    <a:pt x="30" y="68"/>
                    <a:pt x="31" y="70"/>
                    <a:pt x="32" y="71"/>
                  </a:cubicBezTo>
                  <a:cubicBezTo>
                    <a:pt x="32" y="72"/>
                    <a:pt x="27" y="76"/>
                    <a:pt x="27" y="76"/>
                  </a:cubicBezTo>
                  <a:cubicBezTo>
                    <a:pt x="26" y="77"/>
                    <a:pt x="24" y="75"/>
                    <a:pt x="24" y="74"/>
                  </a:cubicBezTo>
                  <a:cubicBezTo>
                    <a:pt x="23" y="73"/>
                    <a:pt x="22" y="75"/>
                    <a:pt x="21" y="76"/>
                  </a:cubicBezTo>
                  <a:cubicBezTo>
                    <a:pt x="20" y="77"/>
                    <a:pt x="21" y="79"/>
                    <a:pt x="22" y="80"/>
                  </a:cubicBezTo>
                  <a:cubicBezTo>
                    <a:pt x="22" y="81"/>
                    <a:pt x="19" y="83"/>
                    <a:pt x="18" y="82"/>
                  </a:cubicBezTo>
                  <a:cubicBezTo>
                    <a:pt x="17" y="81"/>
                    <a:pt x="15" y="87"/>
                    <a:pt x="14" y="88"/>
                  </a:cubicBezTo>
                  <a:cubicBezTo>
                    <a:pt x="14" y="89"/>
                    <a:pt x="12" y="95"/>
                    <a:pt x="12" y="96"/>
                  </a:cubicBezTo>
                  <a:cubicBezTo>
                    <a:pt x="12" y="97"/>
                    <a:pt x="9" y="98"/>
                    <a:pt x="9" y="98"/>
                  </a:cubicBezTo>
                  <a:cubicBezTo>
                    <a:pt x="8" y="99"/>
                    <a:pt x="5" y="99"/>
                    <a:pt x="5" y="99"/>
                  </a:cubicBezTo>
                  <a:cubicBezTo>
                    <a:pt x="4" y="99"/>
                    <a:pt x="3" y="102"/>
                    <a:pt x="3" y="103"/>
                  </a:cubicBezTo>
                  <a:cubicBezTo>
                    <a:pt x="3" y="104"/>
                    <a:pt x="4" y="105"/>
                    <a:pt x="4" y="105"/>
                  </a:cubicBezTo>
                  <a:cubicBezTo>
                    <a:pt x="5" y="106"/>
                    <a:pt x="4" y="108"/>
                    <a:pt x="4" y="110"/>
                  </a:cubicBezTo>
                  <a:cubicBezTo>
                    <a:pt x="4" y="112"/>
                    <a:pt x="1" y="113"/>
                    <a:pt x="1" y="114"/>
                  </a:cubicBezTo>
                  <a:cubicBezTo>
                    <a:pt x="0" y="115"/>
                    <a:pt x="0" y="116"/>
                    <a:pt x="1" y="116"/>
                  </a:cubicBezTo>
                  <a:cubicBezTo>
                    <a:pt x="1" y="117"/>
                    <a:pt x="1" y="119"/>
                    <a:pt x="1" y="120"/>
                  </a:cubicBezTo>
                  <a:cubicBezTo>
                    <a:pt x="1" y="120"/>
                    <a:pt x="3" y="122"/>
                    <a:pt x="4" y="123"/>
                  </a:cubicBezTo>
                  <a:cubicBezTo>
                    <a:pt x="5" y="123"/>
                    <a:pt x="3" y="125"/>
                    <a:pt x="3" y="126"/>
                  </a:cubicBezTo>
                  <a:cubicBezTo>
                    <a:pt x="3" y="127"/>
                    <a:pt x="5" y="129"/>
                    <a:pt x="6" y="130"/>
                  </a:cubicBezTo>
                  <a:cubicBezTo>
                    <a:pt x="6" y="131"/>
                    <a:pt x="7" y="130"/>
                    <a:pt x="8" y="129"/>
                  </a:cubicBezTo>
                  <a:cubicBezTo>
                    <a:pt x="9" y="128"/>
                    <a:pt x="10" y="130"/>
                    <a:pt x="10" y="131"/>
                  </a:cubicBezTo>
                  <a:cubicBezTo>
                    <a:pt x="10" y="132"/>
                    <a:pt x="11" y="133"/>
                    <a:pt x="12" y="134"/>
                  </a:cubicBezTo>
                  <a:cubicBezTo>
                    <a:pt x="13" y="135"/>
                    <a:pt x="16" y="135"/>
                    <a:pt x="16" y="134"/>
                  </a:cubicBezTo>
                  <a:cubicBezTo>
                    <a:pt x="17" y="133"/>
                    <a:pt x="17" y="137"/>
                    <a:pt x="17" y="138"/>
                  </a:cubicBezTo>
                  <a:cubicBezTo>
                    <a:pt x="17" y="139"/>
                    <a:pt x="17" y="140"/>
                    <a:pt x="17" y="141"/>
                  </a:cubicBezTo>
                  <a:cubicBezTo>
                    <a:pt x="17" y="142"/>
                    <a:pt x="17" y="143"/>
                    <a:pt x="18" y="144"/>
                  </a:cubicBezTo>
                  <a:cubicBezTo>
                    <a:pt x="19" y="146"/>
                    <a:pt x="20" y="147"/>
                    <a:pt x="22" y="146"/>
                  </a:cubicBezTo>
                  <a:cubicBezTo>
                    <a:pt x="22" y="146"/>
                    <a:pt x="23" y="143"/>
                    <a:pt x="23" y="144"/>
                  </a:cubicBezTo>
                  <a:cubicBezTo>
                    <a:pt x="24" y="144"/>
                    <a:pt x="26" y="145"/>
                    <a:pt x="27" y="144"/>
                  </a:cubicBezTo>
                  <a:cubicBezTo>
                    <a:pt x="27" y="144"/>
                    <a:pt x="31" y="139"/>
                    <a:pt x="32" y="139"/>
                  </a:cubicBezTo>
                  <a:cubicBezTo>
                    <a:pt x="32" y="139"/>
                    <a:pt x="33" y="138"/>
                    <a:pt x="33" y="137"/>
                  </a:cubicBezTo>
                  <a:cubicBezTo>
                    <a:pt x="33" y="136"/>
                    <a:pt x="33" y="134"/>
                    <a:pt x="33" y="134"/>
                  </a:cubicBezTo>
                  <a:cubicBezTo>
                    <a:pt x="34" y="134"/>
                    <a:pt x="35" y="133"/>
                    <a:pt x="35" y="132"/>
                  </a:cubicBezTo>
                  <a:cubicBezTo>
                    <a:pt x="35" y="131"/>
                    <a:pt x="35" y="130"/>
                    <a:pt x="35" y="130"/>
                  </a:cubicBezTo>
                  <a:cubicBezTo>
                    <a:pt x="35" y="130"/>
                    <a:pt x="37" y="130"/>
                    <a:pt x="38" y="131"/>
                  </a:cubicBezTo>
                  <a:close/>
                </a:path>
              </a:pathLst>
            </a:custGeom>
            <a:solidFill>
              <a:schemeClr val="accent3">
                <a:lumMod val="75000"/>
              </a:schemeClr>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45" name="Freeform 45"/>
            <p:cNvSpPr>
              <a:spLocks/>
            </p:cNvSpPr>
            <p:nvPr/>
          </p:nvSpPr>
          <p:spPr bwMode="auto">
            <a:xfrm>
              <a:off x="1763688" y="4509120"/>
              <a:ext cx="765205" cy="960234"/>
            </a:xfrm>
            <a:custGeom>
              <a:avLst/>
              <a:gdLst>
                <a:gd name="T0" fmla="*/ 70 w 173"/>
                <a:gd name="T1" fmla="*/ 204 h 217"/>
                <a:gd name="T2" fmla="*/ 64 w 173"/>
                <a:gd name="T3" fmla="*/ 192 h 217"/>
                <a:gd name="T4" fmla="*/ 67 w 173"/>
                <a:gd name="T5" fmla="*/ 181 h 217"/>
                <a:gd name="T6" fmla="*/ 64 w 173"/>
                <a:gd name="T7" fmla="*/ 170 h 217"/>
                <a:gd name="T8" fmla="*/ 59 w 173"/>
                <a:gd name="T9" fmla="*/ 155 h 217"/>
                <a:gd name="T10" fmla="*/ 58 w 173"/>
                <a:gd name="T11" fmla="*/ 132 h 217"/>
                <a:gd name="T12" fmla="*/ 65 w 173"/>
                <a:gd name="T13" fmla="*/ 117 h 217"/>
                <a:gd name="T14" fmla="*/ 53 w 173"/>
                <a:gd name="T15" fmla="*/ 108 h 217"/>
                <a:gd name="T16" fmla="*/ 40 w 173"/>
                <a:gd name="T17" fmla="*/ 118 h 217"/>
                <a:gd name="T18" fmla="*/ 33 w 173"/>
                <a:gd name="T19" fmla="*/ 105 h 217"/>
                <a:gd name="T20" fmla="*/ 19 w 173"/>
                <a:gd name="T21" fmla="*/ 112 h 217"/>
                <a:gd name="T22" fmla="*/ 13 w 173"/>
                <a:gd name="T23" fmla="*/ 104 h 217"/>
                <a:gd name="T24" fmla="*/ 12 w 173"/>
                <a:gd name="T25" fmla="*/ 89 h 217"/>
                <a:gd name="T26" fmla="*/ 1 w 173"/>
                <a:gd name="T27" fmla="*/ 76 h 217"/>
                <a:gd name="T28" fmla="*/ 4 w 173"/>
                <a:gd name="T29" fmla="*/ 66 h 217"/>
                <a:gd name="T30" fmla="*/ 7 w 173"/>
                <a:gd name="T31" fmla="*/ 52 h 217"/>
                <a:gd name="T32" fmla="*/ 25 w 173"/>
                <a:gd name="T33" fmla="*/ 42 h 217"/>
                <a:gd name="T34" fmla="*/ 39 w 173"/>
                <a:gd name="T35" fmla="*/ 33 h 217"/>
                <a:gd name="T36" fmla="*/ 47 w 173"/>
                <a:gd name="T37" fmla="*/ 19 h 217"/>
                <a:gd name="T38" fmla="*/ 66 w 173"/>
                <a:gd name="T39" fmla="*/ 10 h 217"/>
                <a:gd name="T40" fmla="*/ 79 w 173"/>
                <a:gd name="T41" fmla="*/ 7 h 217"/>
                <a:gd name="T42" fmla="*/ 88 w 173"/>
                <a:gd name="T43" fmla="*/ 2 h 217"/>
                <a:gd name="T44" fmla="*/ 85 w 173"/>
                <a:gd name="T45" fmla="*/ 13 h 217"/>
                <a:gd name="T46" fmla="*/ 81 w 173"/>
                <a:gd name="T47" fmla="*/ 38 h 217"/>
                <a:gd name="T48" fmla="*/ 89 w 173"/>
                <a:gd name="T49" fmla="*/ 52 h 217"/>
                <a:gd name="T50" fmla="*/ 97 w 173"/>
                <a:gd name="T51" fmla="*/ 56 h 217"/>
                <a:gd name="T52" fmla="*/ 109 w 173"/>
                <a:gd name="T53" fmla="*/ 72 h 217"/>
                <a:gd name="T54" fmla="*/ 125 w 173"/>
                <a:gd name="T55" fmla="*/ 76 h 217"/>
                <a:gd name="T56" fmla="*/ 129 w 173"/>
                <a:gd name="T57" fmla="*/ 88 h 217"/>
                <a:gd name="T58" fmla="*/ 142 w 173"/>
                <a:gd name="T59" fmla="*/ 80 h 217"/>
                <a:gd name="T60" fmla="*/ 157 w 173"/>
                <a:gd name="T61" fmla="*/ 74 h 217"/>
                <a:gd name="T62" fmla="*/ 173 w 173"/>
                <a:gd name="T63" fmla="*/ 78 h 217"/>
                <a:gd name="T64" fmla="*/ 156 w 173"/>
                <a:gd name="T65" fmla="*/ 109 h 217"/>
                <a:gd name="T66" fmla="*/ 157 w 173"/>
                <a:gd name="T67" fmla="*/ 119 h 217"/>
                <a:gd name="T68" fmla="*/ 147 w 173"/>
                <a:gd name="T69" fmla="*/ 135 h 217"/>
                <a:gd name="T70" fmla="*/ 149 w 173"/>
                <a:gd name="T71" fmla="*/ 145 h 217"/>
                <a:gd name="T72" fmla="*/ 151 w 173"/>
                <a:gd name="T73" fmla="*/ 149 h 217"/>
                <a:gd name="T74" fmla="*/ 145 w 173"/>
                <a:gd name="T75" fmla="*/ 154 h 217"/>
                <a:gd name="T76" fmla="*/ 124 w 173"/>
                <a:gd name="T77" fmla="*/ 166 h 217"/>
                <a:gd name="T78" fmla="*/ 108 w 173"/>
                <a:gd name="T79" fmla="*/ 185 h 217"/>
                <a:gd name="T80" fmla="*/ 97 w 173"/>
                <a:gd name="T81" fmla="*/ 202 h 217"/>
                <a:gd name="T82" fmla="*/ 85 w 173"/>
                <a:gd name="T83" fmla="*/ 209 h 217"/>
                <a:gd name="T84" fmla="*/ 74 w 173"/>
                <a:gd name="T85" fmla="*/ 21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217">
                  <a:moveTo>
                    <a:pt x="69" y="217"/>
                  </a:moveTo>
                  <a:cubicBezTo>
                    <a:pt x="70" y="212"/>
                    <a:pt x="66" y="210"/>
                    <a:pt x="67" y="209"/>
                  </a:cubicBezTo>
                  <a:cubicBezTo>
                    <a:pt x="67" y="208"/>
                    <a:pt x="71" y="205"/>
                    <a:pt x="70" y="204"/>
                  </a:cubicBezTo>
                  <a:cubicBezTo>
                    <a:pt x="69" y="203"/>
                    <a:pt x="64" y="202"/>
                    <a:pt x="66" y="200"/>
                  </a:cubicBezTo>
                  <a:cubicBezTo>
                    <a:pt x="67" y="199"/>
                    <a:pt x="68" y="198"/>
                    <a:pt x="67" y="197"/>
                  </a:cubicBezTo>
                  <a:cubicBezTo>
                    <a:pt x="66" y="197"/>
                    <a:pt x="63" y="193"/>
                    <a:pt x="64" y="192"/>
                  </a:cubicBezTo>
                  <a:cubicBezTo>
                    <a:pt x="64" y="191"/>
                    <a:pt x="67" y="189"/>
                    <a:pt x="67" y="188"/>
                  </a:cubicBezTo>
                  <a:cubicBezTo>
                    <a:pt x="67" y="187"/>
                    <a:pt x="66" y="185"/>
                    <a:pt x="66" y="184"/>
                  </a:cubicBezTo>
                  <a:cubicBezTo>
                    <a:pt x="67" y="184"/>
                    <a:pt x="68" y="182"/>
                    <a:pt x="67" y="181"/>
                  </a:cubicBezTo>
                  <a:cubicBezTo>
                    <a:pt x="66" y="180"/>
                    <a:pt x="64" y="179"/>
                    <a:pt x="64" y="178"/>
                  </a:cubicBezTo>
                  <a:cubicBezTo>
                    <a:pt x="64" y="177"/>
                    <a:pt x="62" y="174"/>
                    <a:pt x="63" y="174"/>
                  </a:cubicBezTo>
                  <a:cubicBezTo>
                    <a:pt x="64" y="173"/>
                    <a:pt x="65" y="170"/>
                    <a:pt x="64" y="170"/>
                  </a:cubicBezTo>
                  <a:cubicBezTo>
                    <a:pt x="64" y="169"/>
                    <a:pt x="62" y="167"/>
                    <a:pt x="61" y="167"/>
                  </a:cubicBezTo>
                  <a:cubicBezTo>
                    <a:pt x="61" y="167"/>
                    <a:pt x="59" y="166"/>
                    <a:pt x="59" y="165"/>
                  </a:cubicBezTo>
                  <a:cubicBezTo>
                    <a:pt x="59" y="164"/>
                    <a:pt x="60" y="155"/>
                    <a:pt x="59" y="155"/>
                  </a:cubicBezTo>
                  <a:cubicBezTo>
                    <a:pt x="58" y="155"/>
                    <a:pt x="56" y="154"/>
                    <a:pt x="55" y="151"/>
                  </a:cubicBezTo>
                  <a:cubicBezTo>
                    <a:pt x="54" y="149"/>
                    <a:pt x="54" y="138"/>
                    <a:pt x="55" y="137"/>
                  </a:cubicBezTo>
                  <a:cubicBezTo>
                    <a:pt x="56" y="137"/>
                    <a:pt x="58" y="134"/>
                    <a:pt x="58" y="132"/>
                  </a:cubicBezTo>
                  <a:cubicBezTo>
                    <a:pt x="58" y="130"/>
                    <a:pt x="60" y="128"/>
                    <a:pt x="60" y="126"/>
                  </a:cubicBezTo>
                  <a:cubicBezTo>
                    <a:pt x="61" y="123"/>
                    <a:pt x="61" y="121"/>
                    <a:pt x="61" y="121"/>
                  </a:cubicBezTo>
                  <a:cubicBezTo>
                    <a:pt x="62" y="120"/>
                    <a:pt x="66" y="118"/>
                    <a:pt x="65" y="117"/>
                  </a:cubicBezTo>
                  <a:cubicBezTo>
                    <a:pt x="64" y="116"/>
                    <a:pt x="60" y="111"/>
                    <a:pt x="60" y="111"/>
                  </a:cubicBezTo>
                  <a:cubicBezTo>
                    <a:pt x="60" y="110"/>
                    <a:pt x="58" y="107"/>
                    <a:pt x="57" y="107"/>
                  </a:cubicBezTo>
                  <a:cubicBezTo>
                    <a:pt x="56" y="107"/>
                    <a:pt x="54" y="107"/>
                    <a:pt x="53" y="108"/>
                  </a:cubicBezTo>
                  <a:cubicBezTo>
                    <a:pt x="52" y="110"/>
                    <a:pt x="49" y="117"/>
                    <a:pt x="49" y="118"/>
                  </a:cubicBezTo>
                  <a:cubicBezTo>
                    <a:pt x="49" y="119"/>
                    <a:pt x="46" y="122"/>
                    <a:pt x="45" y="121"/>
                  </a:cubicBezTo>
                  <a:cubicBezTo>
                    <a:pt x="44" y="120"/>
                    <a:pt x="40" y="120"/>
                    <a:pt x="40" y="118"/>
                  </a:cubicBezTo>
                  <a:cubicBezTo>
                    <a:pt x="40" y="117"/>
                    <a:pt x="39" y="115"/>
                    <a:pt x="38" y="114"/>
                  </a:cubicBezTo>
                  <a:cubicBezTo>
                    <a:pt x="38" y="113"/>
                    <a:pt x="35" y="112"/>
                    <a:pt x="35" y="111"/>
                  </a:cubicBezTo>
                  <a:cubicBezTo>
                    <a:pt x="35" y="109"/>
                    <a:pt x="35" y="106"/>
                    <a:pt x="33" y="105"/>
                  </a:cubicBezTo>
                  <a:cubicBezTo>
                    <a:pt x="32" y="105"/>
                    <a:pt x="28" y="108"/>
                    <a:pt x="27" y="109"/>
                  </a:cubicBezTo>
                  <a:cubicBezTo>
                    <a:pt x="26" y="110"/>
                    <a:pt x="24" y="112"/>
                    <a:pt x="23" y="112"/>
                  </a:cubicBezTo>
                  <a:cubicBezTo>
                    <a:pt x="22" y="112"/>
                    <a:pt x="20" y="112"/>
                    <a:pt x="19" y="112"/>
                  </a:cubicBezTo>
                  <a:cubicBezTo>
                    <a:pt x="18" y="113"/>
                    <a:pt x="16" y="113"/>
                    <a:pt x="15" y="112"/>
                  </a:cubicBezTo>
                  <a:cubicBezTo>
                    <a:pt x="15" y="112"/>
                    <a:pt x="13" y="110"/>
                    <a:pt x="13" y="109"/>
                  </a:cubicBezTo>
                  <a:cubicBezTo>
                    <a:pt x="13" y="108"/>
                    <a:pt x="14" y="106"/>
                    <a:pt x="13" y="104"/>
                  </a:cubicBezTo>
                  <a:cubicBezTo>
                    <a:pt x="12" y="103"/>
                    <a:pt x="8" y="101"/>
                    <a:pt x="9" y="100"/>
                  </a:cubicBezTo>
                  <a:cubicBezTo>
                    <a:pt x="9" y="98"/>
                    <a:pt x="9" y="94"/>
                    <a:pt x="10" y="93"/>
                  </a:cubicBezTo>
                  <a:cubicBezTo>
                    <a:pt x="11" y="92"/>
                    <a:pt x="13" y="90"/>
                    <a:pt x="12" y="89"/>
                  </a:cubicBezTo>
                  <a:cubicBezTo>
                    <a:pt x="11" y="88"/>
                    <a:pt x="8" y="89"/>
                    <a:pt x="7" y="88"/>
                  </a:cubicBezTo>
                  <a:cubicBezTo>
                    <a:pt x="7" y="87"/>
                    <a:pt x="3" y="82"/>
                    <a:pt x="2" y="80"/>
                  </a:cubicBezTo>
                  <a:cubicBezTo>
                    <a:pt x="2" y="79"/>
                    <a:pt x="0" y="76"/>
                    <a:pt x="1" y="76"/>
                  </a:cubicBezTo>
                  <a:cubicBezTo>
                    <a:pt x="2" y="75"/>
                    <a:pt x="4" y="73"/>
                    <a:pt x="4" y="72"/>
                  </a:cubicBezTo>
                  <a:cubicBezTo>
                    <a:pt x="4" y="72"/>
                    <a:pt x="4" y="70"/>
                    <a:pt x="5" y="69"/>
                  </a:cubicBezTo>
                  <a:cubicBezTo>
                    <a:pt x="6" y="69"/>
                    <a:pt x="5" y="67"/>
                    <a:pt x="4" y="66"/>
                  </a:cubicBezTo>
                  <a:cubicBezTo>
                    <a:pt x="4" y="66"/>
                    <a:pt x="2" y="64"/>
                    <a:pt x="3" y="63"/>
                  </a:cubicBezTo>
                  <a:cubicBezTo>
                    <a:pt x="4" y="62"/>
                    <a:pt x="5" y="59"/>
                    <a:pt x="5" y="57"/>
                  </a:cubicBezTo>
                  <a:cubicBezTo>
                    <a:pt x="5" y="56"/>
                    <a:pt x="5" y="53"/>
                    <a:pt x="7" y="52"/>
                  </a:cubicBezTo>
                  <a:cubicBezTo>
                    <a:pt x="8" y="51"/>
                    <a:pt x="12" y="47"/>
                    <a:pt x="12" y="46"/>
                  </a:cubicBezTo>
                  <a:cubicBezTo>
                    <a:pt x="14" y="46"/>
                    <a:pt x="19" y="46"/>
                    <a:pt x="19" y="46"/>
                  </a:cubicBezTo>
                  <a:cubicBezTo>
                    <a:pt x="20" y="45"/>
                    <a:pt x="25" y="42"/>
                    <a:pt x="25" y="42"/>
                  </a:cubicBezTo>
                  <a:cubicBezTo>
                    <a:pt x="26" y="42"/>
                    <a:pt x="30" y="37"/>
                    <a:pt x="31" y="38"/>
                  </a:cubicBezTo>
                  <a:cubicBezTo>
                    <a:pt x="32" y="39"/>
                    <a:pt x="34" y="40"/>
                    <a:pt x="35" y="39"/>
                  </a:cubicBezTo>
                  <a:cubicBezTo>
                    <a:pt x="35" y="38"/>
                    <a:pt x="39" y="34"/>
                    <a:pt x="39" y="33"/>
                  </a:cubicBezTo>
                  <a:cubicBezTo>
                    <a:pt x="39" y="32"/>
                    <a:pt x="39" y="29"/>
                    <a:pt x="40" y="29"/>
                  </a:cubicBezTo>
                  <a:cubicBezTo>
                    <a:pt x="41" y="29"/>
                    <a:pt x="40" y="26"/>
                    <a:pt x="42" y="25"/>
                  </a:cubicBezTo>
                  <a:cubicBezTo>
                    <a:pt x="43" y="24"/>
                    <a:pt x="47" y="20"/>
                    <a:pt x="47" y="19"/>
                  </a:cubicBezTo>
                  <a:cubicBezTo>
                    <a:pt x="47" y="18"/>
                    <a:pt x="54" y="11"/>
                    <a:pt x="55" y="12"/>
                  </a:cubicBezTo>
                  <a:cubicBezTo>
                    <a:pt x="56" y="12"/>
                    <a:pt x="57" y="15"/>
                    <a:pt x="60" y="14"/>
                  </a:cubicBezTo>
                  <a:cubicBezTo>
                    <a:pt x="62" y="14"/>
                    <a:pt x="65" y="9"/>
                    <a:pt x="66" y="10"/>
                  </a:cubicBezTo>
                  <a:cubicBezTo>
                    <a:pt x="67" y="11"/>
                    <a:pt x="70" y="15"/>
                    <a:pt x="71" y="14"/>
                  </a:cubicBezTo>
                  <a:cubicBezTo>
                    <a:pt x="71" y="14"/>
                    <a:pt x="74" y="10"/>
                    <a:pt x="75" y="10"/>
                  </a:cubicBezTo>
                  <a:cubicBezTo>
                    <a:pt x="76" y="10"/>
                    <a:pt x="78" y="8"/>
                    <a:pt x="79" y="7"/>
                  </a:cubicBezTo>
                  <a:cubicBezTo>
                    <a:pt x="81" y="6"/>
                    <a:pt x="82" y="3"/>
                    <a:pt x="82" y="2"/>
                  </a:cubicBezTo>
                  <a:cubicBezTo>
                    <a:pt x="82" y="2"/>
                    <a:pt x="83" y="0"/>
                    <a:pt x="83" y="0"/>
                  </a:cubicBezTo>
                  <a:cubicBezTo>
                    <a:pt x="84" y="0"/>
                    <a:pt x="87" y="1"/>
                    <a:pt x="88" y="2"/>
                  </a:cubicBezTo>
                  <a:cubicBezTo>
                    <a:pt x="87" y="3"/>
                    <a:pt x="89" y="6"/>
                    <a:pt x="89" y="6"/>
                  </a:cubicBezTo>
                  <a:cubicBezTo>
                    <a:pt x="89" y="8"/>
                    <a:pt x="89" y="9"/>
                    <a:pt x="87" y="9"/>
                  </a:cubicBezTo>
                  <a:cubicBezTo>
                    <a:pt x="86" y="9"/>
                    <a:pt x="85" y="12"/>
                    <a:pt x="85" y="13"/>
                  </a:cubicBezTo>
                  <a:cubicBezTo>
                    <a:pt x="85" y="15"/>
                    <a:pt x="83" y="18"/>
                    <a:pt x="82" y="19"/>
                  </a:cubicBezTo>
                  <a:cubicBezTo>
                    <a:pt x="80" y="20"/>
                    <a:pt x="80" y="23"/>
                    <a:pt x="81" y="26"/>
                  </a:cubicBezTo>
                  <a:cubicBezTo>
                    <a:pt x="83" y="28"/>
                    <a:pt x="82" y="35"/>
                    <a:pt x="81" y="38"/>
                  </a:cubicBezTo>
                  <a:cubicBezTo>
                    <a:pt x="80" y="40"/>
                    <a:pt x="84" y="42"/>
                    <a:pt x="86" y="42"/>
                  </a:cubicBezTo>
                  <a:cubicBezTo>
                    <a:pt x="87" y="41"/>
                    <a:pt x="88" y="46"/>
                    <a:pt x="87" y="48"/>
                  </a:cubicBezTo>
                  <a:cubicBezTo>
                    <a:pt x="87" y="50"/>
                    <a:pt x="88" y="51"/>
                    <a:pt x="89" y="52"/>
                  </a:cubicBezTo>
                  <a:cubicBezTo>
                    <a:pt x="91" y="53"/>
                    <a:pt x="91" y="50"/>
                    <a:pt x="92" y="49"/>
                  </a:cubicBezTo>
                  <a:cubicBezTo>
                    <a:pt x="92" y="48"/>
                    <a:pt x="94" y="53"/>
                    <a:pt x="94" y="54"/>
                  </a:cubicBezTo>
                  <a:cubicBezTo>
                    <a:pt x="95" y="55"/>
                    <a:pt x="96" y="55"/>
                    <a:pt x="97" y="56"/>
                  </a:cubicBezTo>
                  <a:cubicBezTo>
                    <a:pt x="98" y="57"/>
                    <a:pt x="101" y="55"/>
                    <a:pt x="103" y="56"/>
                  </a:cubicBezTo>
                  <a:cubicBezTo>
                    <a:pt x="104" y="56"/>
                    <a:pt x="107" y="62"/>
                    <a:pt x="107" y="64"/>
                  </a:cubicBezTo>
                  <a:cubicBezTo>
                    <a:pt x="107" y="67"/>
                    <a:pt x="109" y="70"/>
                    <a:pt x="109" y="72"/>
                  </a:cubicBezTo>
                  <a:cubicBezTo>
                    <a:pt x="110" y="74"/>
                    <a:pt x="113" y="76"/>
                    <a:pt x="114" y="78"/>
                  </a:cubicBezTo>
                  <a:cubicBezTo>
                    <a:pt x="115" y="80"/>
                    <a:pt x="119" y="78"/>
                    <a:pt x="120" y="78"/>
                  </a:cubicBezTo>
                  <a:cubicBezTo>
                    <a:pt x="121" y="78"/>
                    <a:pt x="123" y="77"/>
                    <a:pt x="125" y="76"/>
                  </a:cubicBezTo>
                  <a:cubicBezTo>
                    <a:pt x="126" y="74"/>
                    <a:pt x="127" y="76"/>
                    <a:pt x="128" y="77"/>
                  </a:cubicBezTo>
                  <a:cubicBezTo>
                    <a:pt x="129" y="78"/>
                    <a:pt x="127" y="81"/>
                    <a:pt x="127" y="83"/>
                  </a:cubicBezTo>
                  <a:cubicBezTo>
                    <a:pt x="127" y="84"/>
                    <a:pt x="129" y="86"/>
                    <a:pt x="129" y="88"/>
                  </a:cubicBezTo>
                  <a:cubicBezTo>
                    <a:pt x="130" y="90"/>
                    <a:pt x="132" y="87"/>
                    <a:pt x="134" y="87"/>
                  </a:cubicBezTo>
                  <a:cubicBezTo>
                    <a:pt x="135" y="87"/>
                    <a:pt x="136" y="84"/>
                    <a:pt x="137" y="83"/>
                  </a:cubicBezTo>
                  <a:cubicBezTo>
                    <a:pt x="138" y="82"/>
                    <a:pt x="140" y="81"/>
                    <a:pt x="142" y="80"/>
                  </a:cubicBezTo>
                  <a:cubicBezTo>
                    <a:pt x="144" y="79"/>
                    <a:pt x="145" y="76"/>
                    <a:pt x="146" y="75"/>
                  </a:cubicBezTo>
                  <a:cubicBezTo>
                    <a:pt x="147" y="74"/>
                    <a:pt x="150" y="75"/>
                    <a:pt x="152" y="75"/>
                  </a:cubicBezTo>
                  <a:cubicBezTo>
                    <a:pt x="153" y="76"/>
                    <a:pt x="155" y="74"/>
                    <a:pt x="157" y="74"/>
                  </a:cubicBezTo>
                  <a:cubicBezTo>
                    <a:pt x="159" y="73"/>
                    <a:pt x="161" y="74"/>
                    <a:pt x="161" y="74"/>
                  </a:cubicBezTo>
                  <a:cubicBezTo>
                    <a:pt x="161" y="74"/>
                    <a:pt x="165" y="76"/>
                    <a:pt x="165" y="76"/>
                  </a:cubicBezTo>
                  <a:cubicBezTo>
                    <a:pt x="166" y="76"/>
                    <a:pt x="172" y="78"/>
                    <a:pt x="173" y="78"/>
                  </a:cubicBezTo>
                  <a:cubicBezTo>
                    <a:pt x="173" y="83"/>
                    <a:pt x="166" y="89"/>
                    <a:pt x="166" y="90"/>
                  </a:cubicBezTo>
                  <a:cubicBezTo>
                    <a:pt x="166" y="91"/>
                    <a:pt x="161" y="94"/>
                    <a:pt x="160" y="96"/>
                  </a:cubicBezTo>
                  <a:cubicBezTo>
                    <a:pt x="160" y="98"/>
                    <a:pt x="156" y="108"/>
                    <a:pt x="156" y="109"/>
                  </a:cubicBezTo>
                  <a:cubicBezTo>
                    <a:pt x="156" y="111"/>
                    <a:pt x="157" y="111"/>
                    <a:pt x="158" y="112"/>
                  </a:cubicBezTo>
                  <a:cubicBezTo>
                    <a:pt x="159" y="112"/>
                    <a:pt x="157" y="115"/>
                    <a:pt x="156" y="116"/>
                  </a:cubicBezTo>
                  <a:cubicBezTo>
                    <a:pt x="154" y="117"/>
                    <a:pt x="156" y="118"/>
                    <a:pt x="157" y="119"/>
                  </a:cubicBezTo>
                  <a:cubicBezTo>
                    <a:pt x="157" y="120"/>
                    <a:pt x="156" y="121"/>
                    <a:pt x="154" y="123"/>
                  </a:cubicBezTo>
                  <a:cubicBezTo>
                    <a:pt x="153" y="124"/>
                    <a:pt x="151" y="127"/>
                    <a:pt x="151" y="129"/>
                  </a:cubicBezTo>
                  <a:cubicBezTo>
                    <a:pt x="151" y="130"/>
                    <a:pt x="147" y="134"/>
                    <a:pt x="147" y="135"/>
                  </a:cubicBezTo>
                  <a:cubicBezTo>
                    <a:pt x="147" y="136"/>
                    <a:pt x="141" y="140"/>
                    <a:pt x="142" y="141"/>
                  </a:cubicBezTo>
                  <a:cubicBezTo>
                    <a:pt x="142" y="142"/>
                    <a:pt x="147" y="142"/>
                    <a:pt x="148" y="142"/>
                  </a:cubicBezTo>
                  <a:cubicBezTo>
                    <a:pt x="149" y="142"/>
                    <a:pt x="150" y="144"/>
                    <a:pt x="149" y="145"/>
                  </a:cubicBezTo>
                  <a:cubicBezTo>
                    <a:pt x="147" y="145"/>
                    <a:pt x="144" y="147"/>
                    <a:pt x="144" y="149"/>
                  </a:cubicBezTo>
                  <a:cubicBezTo>
                    <a:pt x="143" y="152"/>
                    <a:pt x="151" y="145"/>
                    <a:pt x="152" y="146"/>
                  </a:cubicBezTo>
                  <a:cubicBezTo>
                    <a:pt x="153" y="147"/>
                    <a:pt x="151" y="148"/>
                    <a:pt x="151" y="149"/>
                  </a:cubicBezTo>
                  <a:cubicBezTo>
                    <a:pt x="150" y="150"/>
                    <a:pt x="151" y="150"/>
                    <a:pt x="152" y="150"/>
                  </a:cubicBezTo>
                  <a:cubicBezTo>
                    <a:pt x="154" y="151"/>
                    <a:pt x="150" y="152"/>
                    <a:pt x="149" y="153"/>
                  </a:cubicBezTo>
                  <a:cubicBezTo>
                    <a:pt x="148" y="154"/>
                    <a:pt x="146" y="154"/>
                    <a:pt x="145" y="154"/>
                  </a:cubicBezTo>
                  <a:cubicBezTo>
                    <a:pt x="143" y="153"/>
                    <a:pt x="140" y="156"/>
                    <a:pt x="138" y="156"/>
                  </a:cubicBezTo>
                  <a:cubicBezTo>
                    <a:pt x="136" y="156"/>
                    <a:pt x="133" y="157"/>
                    <a:pt x="132" y="157"/>
                  </a:cubicBezTo>
                  <a:cubicBezTo>
                    <a:pt x="130" y="157"/>
                    <a:pt x="125" y="164"/>
                    <a:pt x="124" y="166"/>
                  </a:cubicBezTo>
                  <a:cubicBezTo>
                    <a:pt x="122" y="167"/>
                    <a:pt x="122" y="172"/>
                    <a:pt x="122" y="174"/>
                  </a:cubicBezTo>
                  <a:cubicBezTo>
                    <a:pt x="122" y="176"/>
                    <a:pt x="118" y="178"/>
                    <a:pt x="115" y="180"/>
                  </a:cubicBezTo>
                  <a:cubicBezTo>
                    <a:pt x="113" y="182"/>
                    <a:pt x="109" y="184"/>
                    <a:pt x="108" y="185"/>
                  </a:cubicBezTo>
                  <a:cubicBezTo>
                    <a:pt x="106" y="187"/>
                    <a:pt x="100" y="192"/>
                    <a:pt x="99" y="192"/>
                  </a:cubicBezTo>
                  <a:cubicBezTo>
                    <a:pt x="99" y="193"/>
                    <a:pt x="100" y="197"/>
                    <a:pt x="101" y="198"/>
                  </a:cubicBezTo>
                  <a:cubicBezTo>
                    <a:pt x="101" y="200"/>
                    <a:pt x="98" y="203"/>
                    <a:pt x="97" y="202"/>
                  </a:cubicBezTo>
                  <a:cubicBezTo>
                    <a:pt x="96" y="201"/>
                    <a:pt x="95" y="203"/>
                    <a:pt x="95" y="204"/>
                  </a:cubicBezTo>
                  <a:cubicBezTo>
                    <a:pt x="95" y="205"/>
                    <a:pt x="91" y="208"/>
                    <a:pt x="90" y="210"/>
                  </a:cubicBezTo>
                  <a:cubicBezTo>
                    <a:pt x="88" y="211"/>
                    <a:pt x="87" y="210"/>
                    <a:pt x="85" y="209"/>
                  </a:cubicBezTo>
                  <a:cubicBezTo>
                    <a:pt x="84" y="208"/>
                    <a:pt x="82" y="213"/>
                    <a:pt x="81" y="213"/>
                  </a:cubicBezTo>
                  <a:cubicBezTo>
                    <a:pt x="80" y="213"/>
                    <a:pt x="77" y="214"/>
                    <a:pt x="78" y="215"/>
                  </a:cubicBezTo>
                  <a:cubicBezTo>
                    <a:pt x="78" y="216"/>
                    <a:pt x="76" y="216"/>
                    <a:pt x="74" y="215"/>
                  </a:cubicBezTo>
                  <a:cubicBezTo>
                    <a:pt x="73" y="214"/>
                    <a:pt x="71" y="217"/>
                    <a:pt x="69" y="217"/>
                  </a:cubicBezTo>
                  <a:close/>
                </a:path>
              </a:pathLst>
            </a:custGeom>
            <a:solidFill>
              <a:schemeClr val="accent3"/>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46" name="Freeform 46"/>
            <p:cNvSpPr>
              <a:spLocks/>
            </p:cNvSpPr>
            <p:nvPr/>
          </p:nvSpPr>
          <p:spPr bwMode="auto">
            <a:xfrm>
              <a:off x="3843622" y="2652896"/>
              <a:ext cx="548377" cy="649334"/>
            </a:xfrm>
            <a:custGeom>
              <a:avLst/>
              <a:gdLst>
                <a:gd name="T0" fmla="*/ 114 w 124"/>
                <a:gd name="T1" fmla="*/ 32 h 147"/>
                <a:gd name="T2" fmla="*/ 109 w 124"/>
                <a:gd name="T3" fmla="*/ 29 h 147"/>
                <a:gd name="T4" fmla="*/ 103 w 124"/>
                <a:gd name="T5" fmla="*/ 24 h 147"/>
                <a:gd name="T6" fmla="*/ 97 w 124"/>
                <a:gd name="T7" fmla="*/ 20 h 147"/>
                <a:gd name="T8" fmla="*/ 92 w 124"/>
                <a:gd name="T9" fmla="*/ 12 h 147"/>
                <a:gd name="T10" fmla="*/ 91 w 124"/>
                <a:gd name="T11" fmla="*/ 7 h 147"/>
                <a:gd name="T12" fmla="*/ 82 w 124"/>
                <a:gd name="T13" fmla="*/ 4 h 147"/>
                <a:gd name="T14" fmla="*/ 76 w 124"/>
                <a:gd name="T15" fmla="*/ 4 h 147"/>
                <a:gd name="T16" fmla="*/ 70 w 124"/>
                <a:gd name="T17" fmla="*/ 3 h 147"/>
                <a:gd name="T18" fmla="*/ 64 w 124"/>
                <a:gd name="T19" fmla="*/ 6 h 147"/>
                <a:gd name="T20" fmla="*/ 56 w 124"/>
                <a:gd name="T21" fmla="*/ 6 h 147"/>
                <a:gd name="T22" fmla="*/ 50 w 124"/>
                <a:gd name="T23" fmla="*/ 7 h 147"/>
                <a:gd name="T24" fmla="*/ 44 w 124"/>
                <a:gd name="T25" fmla="*/ 15 h 147"/>
                <a:gd name="T26" fmla="*/ 40 w 124"/>
                <a:gd name="T27" fmla="*/ 17 h 147"/>
                <a:gd name="T28" fmla="*/ 34 w 124"/>
                <a:gd name="T29" fmla="*/ 15 h 147"/>
                <a:gd name="T30" fmla="*/ 29 w 124"/>
                <a:gd name="T31" fmla="*/ 23 h 147"/>
                <a:gd name="T32" fmla="*/ 27 w 124"/>
                <a:gd name="T33" fmla="*/ 32 h 147"/>
                <a:gd name="T34" fmla="*/ 16 w 124"/>
                <a:gd name="T35" fmla="*/ 22 h 147"/>
                <a:gd name="T36" fmla="*/ 11 w 124"/>
                <a:gd name="T37" fmla="*/ 32 h 147"/>
                <a:gd name="T38" fmla="*/ 8 w 124"/>
                <a:gd name="T39" fmla="*/ 37 h 147"/>
                <a:gd name="T40" fmla="*/ 4 w 124"/>
                <a:gd name="T41" fmla="*/ 47 h 147"/>
                <a:gd name="T42" fmla="*/ 6 w 124"/>
                <a:gd name="T43" fmla="*/ 56 h 147"/>
                <a:gd name="T44" fmla="*/ 3 w 124"/>
                <a:gd name="T45" fmla="*/ 61 h 147"/>
                <a:gd name="T46" fmla="*/ 7 w 124"/>
                <a:gd name="T47" fmla="*/ 69 h 147"/>
                <a:gd name="T48" fmla="*/ 7 w 124"/>
                <a:gd name="T49" fmla="*/ 77 h 147"/>
                <a:gd name="T50" fmla="*/ 9 w 124"/>
                <a:gd name="T51" fmla="*/ 84 h 147"/>
                <a:gd name="T52" fmla="*/ 6 w 124"/>
                <a:gd name="T53" fmla="*/ 96 h 147"/>
                <a:gd name="T54" fmla="*/ 4 w 124"/>
                <a:gd name="T55" fmla="*/ 104 h 147"/>
                <a:gd name="T56" fmla="*/ 4 w 124"/>
                <a:gd name="T57" fmla="*/ 112 h 147"/>
                <a:gd name="T58" fmla="*/ 16 w 124"/>
                <a:gd name="T59" fmla="*/ 119 h 147"/>
                <a:gd name="T60" fmla="*/ 17 w 124"/>
                <a:gd name="T61" fmla="*/ 127 h 147"/>
                <a:gd name="T62" fmla="*/ 17 w 124"/>
                <a:gd name="T63" fmla="*/ 139 h 147"/>
                <a:gd name="T64" fmla="*/ 25 w 124"/>
                <a:gd name="T65" fmla="*/ 143 h 147"/>
                <a:gd name="T66" fmla="*/ 34 w 124"/>
                <a:gd name="T67" fmla="*/ 140 h 147"/>
                <a:gd name="T68" fmla="*/ 45 w 124"/>
                <a:gd name="T69" fmla="*/ 128 h 147"/>
                <a:gd name="T70" fmla="*/ 54 w 124"/>
                <a:gd name="T71" fmla="*/ 109 h 147"/>
                <a:gd name="T72" fmla="*/ 61 w 124"/>
                <a:gd name="T73" fmla="*/ 91 h 147"/>
                <a:gd name="T74" fmla="*/ 60 w 124"/>
                <a:gd name="T75" fmla="*/ 85 h 147"/>
                <a:gd name="T76" fmla="*/ 55 w 124"/>
                <a:gd name="T77" fmla="*/ 71 h 147"/>
                <a:gd name="T78" fmla="*/ 56 w 124"/>
                <a:gd name="T79" fmla="*/ 60 h 147"/>
                <a:gd name="T80" fmla="*/ 69 w 124"/>
                <a:gd name="T81" fmla="*/ 46 h 147"/>
                <a:gd name="T82" fmla="*/ 108 w 124"/>
                <a:gd name="T83" fmla="*/ 41 h 147"/>
                <a:gd name="T84" fmla="*/ 114 w 124"/>
                <a:gd name="T85" fmla="*/ 44 h 147"/>
                <a:gd name="T86" fmla="*/ 113 w 124"/>
                <a:gd name="T87" fmla="*/ 53 h 147"/>
                <a:gd name="T88" fmla="*/ 116 w 124"/>
                <a:gd name="T89" fmla="*/ 57 h 147"/>
                <a:gd name="T90" fmla="*/ 121 w 124"/>
                <a:gd name="T91" fmla="*/ 48 h 147"/>
                <a:gd name="T92" fmla="*/ 118 w 124"/>
                <a:gd name="T93" fmla="*/ 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 h="147">
                  <a:moveTo>
                    <a:pt x="117" y="34"/>
                  </a:moveTo>
                  <a:cubicBezTo>
                    <a:pt x="115" y="34"/>
                    <a:pt x="114" y="33"/>
                    <a:pt x="114" y="32"/>
                  </a:cubicBezTo>
                  <a:cubicBezTo>
                    <a:pt x="114" y="31"/>
                    <a:pt x="113" y="28"/>
                    <a:pt x="112" y="29"/>
                  </a:cubicBezTo>
                  <a:cubicBezTo>
                    <a:pt x="112" y="29"/>
                    <a:pt x="110" y="30"/>
                    <a:pt x="109" y="29"/>
                  </a:cubicBezTo>
                  <a:cubicBezTo>
                    <a:pt x="107" y="28"/>
                    <a:pt x="104" y="29"/>
                    <a:pt x="104" y="28"/>
                  </a:cubicBezTo>
                  <a:cubicBezTo>
                    <a:pt x="104" y="27"/>
                    <a:pt x="104" y="24"/>
                    <a:pt x="103" y="24"/>
                  </a:cubicBezTo>
                  <a:cubicBezTo>
                    <a:pt x="101" y="24"/>
                    <a:pt x="99" y="24"/>
                    <a:pt x="99" y="23"/>
                  </a:cubicBezTo>
                  <a:cubicBezTo>
                    <a:pt x="99" y="22"/>
                    <a:pt x="99" y="20"/>
                    <a:pt x="97" y="20"/>
                  </a:cubicBezTo>
                  <a:cubicBezTo>
                    <a:pt x="96" y="19"/>
                    <a:pt x="95" y="19"/>
                    <a:pt x="94" y="18"/>
                  </a:cubicBezTo>
                  <a:cubicBezTo>
                    <a:pt x="93" y="16"/>
                    <a:pt x="93" y="12"/>
                    <a:pt x="92" y="12"/>
                  </a:cubicBezTo>
                  <a:cubicBezTo>
                    <a:pt x="91" y="12"/>
                    <a:pt x="89" y="11"/>
                    <a:pt x="89" y="10"/>
                  </a:cubicBezTo>
                  <a:cubicBezTo>
                    <a:pt x="90" y="9"/>
                    <a:pt x="92" y="8"/>
                    <a:pt x="91" y="7"/>
                  </a:cubicBezTo>
                  <a:cubicBezTo>
                    <a:pt x="90" y="6"/>
                    <a:pt x="90" y="5"/>
                    <a:pt x="88" y="5"/>
                  </a:cubicBezTo>
                  <a:cubicBezTo>
                    <a:pt x="86" y="5"/>
                    <a:pt x="82" y="2"/>
                    <a:pt x="82" y="4"/>
                  </a:cubicBezTo>
                  <a:cubicBezTo>
                    <a:pt x="82" y="5"/>
                    <a:pt x="83" y="8"/>
                    <a:pt x="82" y="7"/>
                  </a:cubicBezTo>
                  <a:cubicBezTo>
                    <a:pt x="81" y="6"/>
                    <a:pt x="77" y="4"/>
                    <a:pt x="76" y="4"/>
                  </a:cubicBezTo>
                  <a:cubicBezTo>
                    <a:pt x="75" y="3"/>
                    <a:pt x="73" y="3"/>
                    <a:pt x="73" y="0"/>
                  </a:cubicBezTo>
                  <a:cubicBezTo>
                    <a:pt x="72" y="0"/>
                    <a:pt x="70" y="3"/>
                    <a:pt x="70" y="3"/>
                  </a:cubicBezTo>
                  <a:cubicBezTo>
                    <a:pt x="70" y="4"/>
                    <a:pt x="68" y="3"/>
                    <a:pt x="67" y="3"/>
                  </a:cubicBezTo>
                  <a:cubicBezTo>
                    <a:pt x="66" y="3"/>
                    <a:pt x="64" y="5"/>
                    <a:pt x="64" y="6"/>
                  </a:cubicBezTo>
                  <a:cubicBezTo>
                    <a:pt x="64" y="8"/>
                    <a:pt x="62" y="9"/>
                    <a:pt x="61" y="10"/>
                  </a:cubicBezTo>
                  <a:cubicBezTo>
                    <a:pt x="61" y="10"/>
                    <a:pt x="57" y="7"/>
                    <a:pt x="56" y="6"/>
                  </a:cubicBezTo>
                  <a:cubicBezTo>
                    <a:pt x="56" y="6"/>
                    <a:pt x="54" y="7"/>
                    <a:pt x="53" y="8"/>
                  </a:cubicBezTo>
                  <a:cubicBezTo>
                    <a:pt x="52" y="9"/>
                    <a:pt x="50" y="8"/>
                    <a:pt x="50" y="7"/>
                  </a:cubicBezTo>
                  <a:cubicBezTo>
                    <a:pt x="50" y="7"/>
                    <a:pt x="47" y="10"/>
                    <a:pt x="46" y="11"/>
                  </a:cubicBezTo>
                  <a:cubicBezTo>
                    <a:pt x="45" y="12"/>
                    <a:pt x="44" y="13"/>
                    <a:pt x="44" y="15"/>
                  </a:cubicBezTo>
                  <a:cubicBezTo>
                    <a:pt x="44" y="16"/>
                    <a:pt x="45" y="20"/>
                    <a:pt x="43" y="21"/>
                  </a:cubicBezTo>
                  <a:cubicBezTo>
                    <a:pt x="42" y="21"/>
                    <a:pt x="42" y="19"/>
                    <a:pt x="40" y="17"/>
                  </a:cubicBezTo>
                  <a:cubicBezTo>
                    <a:pt x="39" y="16"/>
                    <a:pt x="38" y="18"/>
                    <a:pt x="37" y="19"/>
                  </a:cubicBezTo>
                  <a:cubicBezTo>
                    <a:pt x="37" y="20"/>
                    <a:pt x="35" y="16"/>
                    <a:pt x="34" y="15"/>
                  </a:cubicBezTo>
                  <a:cubicBezTo>
                    <a:pt x="33" y="15"/>
                    <a:pt x="32" y="19"/>
                    <a:pt x="32" y="20"/>
                  </a:cubicBezTo>
                  <a:cubicBezTo>
                    <a:pt x="32" y="21"/>
                    <a:pt x="31" y="22"/>
                    <a:pt x="29" y="23"/>
                  </a:cubicBezTo>
                  <a:cubicBezTo>
                    <a:pt x="28" y="24"/>
                    <a:pt x="28" y="25"/>
                    <a:pt x="29" y="26"/>
                  </a:cubicBezTo>
                  <a:cubicBezTo>
                    <a:pt x="30" y="27"/>
                    <a:pt x="27" y="31"/>
                    <a:pt x="27" y="32"/>
                  </a:cubicBezTo>
                  <a:cubicBezTo>
                    <a:pt x="27" y="33"/>
                    <a:pt x="21" y="27"/>
                    <a:pt x="20" y="27"/>
                  </a:cubicBezTo>
                  <a:cubicBezTo>
                    <a:pt x="19" y="27"/>
                    <a:pt x="18" y="23"/>
                    <a:pt x="16" y="22"/>
                  </a:cubicBezTo>
                  <a:cubicBezTo>
                    <a:pt x="13" y="24"/>
                    <a:pt x="15" y="25"/>
                    <a:pt x="16" y="26"/>
                  </a:cubicBezTo>
                  <a:cubicBezTo>
                    <a:pt x="17" y="27"/>
                    <a:pt x="13" y="31"/>
                    <a:pt x="11" y="32"/>
                  </a:cubicBezTo>
                  <a:cubicBezTo>
                    <a:pt x="9" y="33"/>
                    <a:pt x="8" y="34"/>
                    <a:pt x="10" y="35"/>
                  </a:cubicBezTo>
                  <a:cubicBezTo>
                    <a:pt x="11" y="37"/>
                    <a:pt x="10" y="37"/>
                    <a:pt x="8" y="37"/>
                  </a:cubicBezTo>
                  <a:cubicBezTo>
                    <a:pt x="7" y="37"/>
                    <a:pt x="4" y="39"/>
                    <a:pt x="4" y="41"/>
                  </a:cubicBezTo>
                  <a:cubicBezTo>
                    <a:pt x="5" y="42"/>
                    <a:pt x="3" y="46"/>
                    <a:pt x="4" y="47"/>
                  </a:cubicBezTo>
                  <a:cubicBezTo>
                    <a:pt x="5" y="47"/>
                    <a:pt x="4" y="51"/>
                    <a:pt x="4" y="52"/>
                  </a:cubicBezTo>
                  <a:cubicBezTo>
                    <a:pt x="3" y="53"/>
                    <a:pt x="4" y="55"/>
                    <a:pt x="6" y="56"/>
                  </a:cubicBezTo>
                  <a:cubicBezTo>
                    <a:pt x="7" y="57"/>
                    <a:pt x="0" y="60"/>
                    <a:pt x="0" y="61"/>
                  </a:cubicBezTo>
                  <a:cubicBezTo>
                    <a:pt x="0" y="63"/>
                    <a:pt x="2" y="61"/>
                    <a:pt x="3" y="61"/>
                  </a:cubicBezTo>
                  <a:cubicBezTo>
                    <a:pt x="4" y="61"/>
                    <a:pt x="5" y="64"/>
                    <a:pt x="6" y="65"/>
                  </a:cubicBezTo>
                  <a:cubicBezTo>
                    <a:pt x="6" y="66"/>
                    <a:pt x="7" y="68"/>
                    <a:pt x="7" y="69"/>
                  </a:cubicBezTo>
                  <a:cubicBezTo>
                    <a:pt x="7" y="70"/>
                    <a:pt x="8" y="71"/>
                    <a:pt x="9" y="72"/>
                  </a:cubicBezTo>
                  <a:cubicBezTo>
                    <a:pt x="10" y="73"/>
                    <a:pt x="8" y="76"/>
                    <a:pt x="7" y="77"/>
                  </a:cubicBezTo>
                  <a:cubicBezTo>
                    <a:pt x="6" y="78"/>
                    <a:pt x="8" y="78"/>
                    <a:pt x="8" y="79"/>
                  </a:cubicBezTo>
                  <a:cubicBezTo>
                    <a:pt x="9" y="79"/>
                    <a:pt x="8" y="83"/>
                    <a:pt x="9" y="84"/>
                  </a:cubicBezTo>
                  <a:cubicBezTo>
                    <a:pt x="10" y="84"/>
                    <a:pt x="8" y="87"/>
                    <a:pt x="8" y="88"/>
                  </a:cubicBezTo>
                  <a:cubicBezTo>
                    <a:pt x="8" y="89"/>
                    <a:pt x="5" y="95"/>
                    <a:pt x="6" y="96"/>
                  </a:cubicBezTo>
                  <a:cubicBezTo>
                    <a:pt x="6" y="97"/>
                    <a:pt x="5" y="99"/>
                    <a:pt x="3" y="100"/>
                  </a:cubicBezTo>
                  <a:cubicBezTo>
                    <a:pt x="2" y="101"/>
                    <a:pt x="3" y="103"/>
                    <a:pt x="4" y="104"/>
                  </a:cubicBezTo>
                  <a:cubicBezTo>
                    <a:pt x="4" y="105"/>
                    <a:pt x="3" y="108"/>
                    <a:pt x="3" y="109"/>
                  </a:cubicBezTo>
                  <a:cubicBezTo>
                    <a:pt x="2" y="109"/>
                    <a:pt x="3" y="111"/>
                    <a:pt x="4" y="112"/>
                  </a:cubicBezTo>
                  <a:cubicBezTo>
                    <a:pt x="5" y="113"/>
                    <a:pt x="8" y="113"/>
                    <a:pt x="8" y="113"/>
                  </a:cubicBezTo>
                  <a:cubicBezTo>
                    <a:pt x="8" y="112"/>
                    <a:pt x="14" y="118"/>
                    <a:pt x="16" y="119"/>
                  </a:cubicBezTo>
                  <a:cubicBezTo>
                    <a:pt x="17" y="120"/>
                    <a:pt x="17" y="122"/>
                    <a:pt x="18" y="123"/>
                  </a:cubicBezTo>
                  <a:cubicBezTo>
                    <a:pt x="19" y="124"/>
                    <a:pt x="17" y="127"/>
                    <a:pt x="17" y="127"/>
                  </a:cubicBezTo>
                  <a:cubicBezTo>
                    <a:pt x="17" y="127"/>
                    <a:pt x="19" y="133"/>
                    <a:pt x="19" y="135"/>
                  </a:cubicBezTo>
                  <a:cubicBezTo>
                    <a:pt x="19" y="136"/>
                    <a:pt x="19" y="139"/>
                    <a:pt x="17" y="139"/>
                  </a:cubicBezTo>
                  <a:cubicBezTo>
                    <a:pt x="16" y="140"/>
                    <a:pt x="22" y="143"/>
                    <a:pt x="22" y="144"/>
                  </a:cubicBezTo>
                  <a:cubicBezTo>
                    <a:pt x="23" y="145"/>
                    <a:pt x="25" y="146"/>
                    <a:pt x="25" y="143"/>
                  </a:cubicBezTo>
                  <a:cubicBezTo>
                    <a:pt x="25" y="143"/>
                    <a:pt x="30" y="147"/>
                    <a:pt x="33" y="147"/>
                  </a:cubicBezTo>
                  <a:cubicBezTo>
                    <a:pt x="33" y="145"/>
                    <a:pt x="34" y="141"/>
                    <a:pt x="34" y="140"/>
                  </a:cubicBezTo>
                  <a:cubicBezTo>
                    <a:pt x="35" y="138"/>
                    <a:pt x="38" y="133"/>
                    <a:pt x="39" y="132"/>
                  </a:cubicBezTo>
                  <a:cubicBezTo>
                    <a:pt x="41" y="131"/>
                    <a:pt x="45" y="130"/>
                    <a:pt x="45" y="128"/>
                  </a:cubicBezTo>
                  <a:cubicBezTo>
                    <a:pt x="45" y="127"/>
                    <a:pt x="48" y="125"/>
                    <a:pt x="49" y="123"/>
                  </a:cubicBezTo>
                  <a:cubicBezTo>
                    <a:pt x="49" y="121"/>
                    <a:pt x="52" y="111"/>
                    <a:pt x="54" y="109"/>
                  </a:cubicBezTo>
                  <a:cubicBezTo>
                    <a:pt x="56" y="107"/>
                    <a:pt x="58" y="101"/>
                    <a:pt x="58" y="100"/>
                  </a:cubicBezTo>
                  <a:cubicBezTo>
                    <a:pt x="58" y="98"/>
                    <a:pt x="60" y="92"/>
                    <a:pt x="61" y="91"/>
                  </a:cubicBezTo>
                  <a:cubicBezTo>
                    <a:pt x="63" y="90"/>
                    <a:pt x="65" y="86"/>
                    <a:pt x="64" y="85"/>
                  </a:cubicBezTo>
                  <a:cubicBezTo>
                    <a:pt x="64" y="85"/>
                    <a:pt x="61" y="85"/>
                    <a:pt x="60" y="85"/>
                  </a:cubicBezTo>
                  <a:cubicBezTo>
                    <a:pt x="59" y="84"/>
                    <a:pt x="55" y="81"/>
                    <a:pt x="55" y="79"/>
                  </a:cubicBezTo>
                  <a:cubicBezTo>
                    <a:pt x="55" y="78"/>
                    <a:pt x="56" y="72"/>
                    <a:pt x="55" y="71"/>
                  </a:cubicBezTo>
                  <a:cubicBezTo>
                    <a:pt x="54" y="70"/>
                    <a:pt x="52" y="69"/>
                    <a:pt x="52" y="67"/>
                  </a:cubicBezTo>
                  <a:cubicBezTo>
                    <a:pt x="52" y="65"/>
                    <a:pt x="55" y="61"/>
                    <a:pt x="56" y="60"/>
                  </a:cubicBezTo>
                  <a:cubicBezTo>
                    <a:pt x="57" y="60"/>
                    <a:pt x="62" y="53"/>
                    <a:pt x="63" y="52"/>
                  </a:cubicBezTo>
                  <a:cubicBezTo>
                    <a:pt x="63" y="51"/>
                    <a:pt x="66" y="47"/>
                    <a:pt x="69" y="46"/>
                  </a:cubicBezTo>
                  <a:cubicBezTo>
                    <a:pt x="71" y="45"/>
                    <a:pt x="84" y="40"/>
                    <a:pt x="86" y="40"/>
                  </a:cubicBezTo>
                  <a:cubicBezTo>
                    <a:pt x="89" y="40"/>
                    <a:pt x="107" y="40"/>
                    <a:pt x="108" y="41"/>
                  </a:cubicBezTo>
                  <a:cubicBezTo>
                    <a:pt x="110" y="42"/>
                    <a:pt x="111" y="43"/>
                    <a:pt x="112" y="43"/>
                  </a:cubicBezTo>
                  <a:cubicBezTo>
                    <a:pt x="114" y="42"/>
                    <a:pt x="116" y="43"/>
                    <a:pt x="114" y="44"/>
                  </a:cubicBezTo>
                  <a:cubicBezTo>
                    <a:pt x="113" y="46"/>
                    <a:pt x="111" y="50"/>
                    <a:pt x="111" y="50"/>
                  </a:cubicBezTo>
                  <a:cubicBezTo>
                    <a:pt x="112" y="50"/>
                    <a:pt x="113" y="52"/>
                    <a:pt x="113" y="53"/>
                  </a:cubicBezTo>
                  <a:cubicBezTo>
                    <a:pt x="113" y="54"/>
                    <a:pt x="112" y="56"/>
                    <a:pt x="113" y="57"/>
                  </a:cubicBezTo>
                  <a:cubicBezTo>
                    <a:pt x="114" y="57"/>
                    <a:pt x="115" y="58"/>
                    <a:pt x="116" y="57"/>
                  </a:cubicBezTo>
                  <a:cubicBezTo>
                    <a:pt x="117" y="56"/>
                    <a:pt x="119" y="52"/>
                    <a:pt x="119" y="51"/>
                  </a:cubicBezTo>
                  <a:cubicBezTo>
                    <a:pt x="119" y="50"/>
                    <a:pt x="119" y="48"/>
                    <a:pt x="121" y="48"/>
                  </a:cubicBezTo>
                  <a:cubicBezTo>
                    <a:pt x="122" y="48"/>
                    <a:pt x="124" y="45"/>
                    <a:pt x="123" y="45"/>
                  </a:cubicBezTo>
                  <a:cubicBezTo>
                    <a:pt x="122" y="44"/>
                    <a:pt x="118" y="43"/>
                    <a:pt x="118" y="41"/>
                  </a:cubicBezTo>
                  <a:cubicBezTo>
                    <a:pt x="117" y="39"/>
                    <a:pt x="117" y="36"/>
                    <a:pt x="117" y="34"/>
                  </a:cubicBezTo>
                  <a:close/>
                </a:path>
              </a:pathLst>
            </a:custGeom>
            <a:solidFill>
              <a:srgbClr val="00A3E0"/>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47" name="Freeform 47"/>
            <p:cNvSpPr>
              <a:spLocks/>
            </p:cNvSpPr>
            <p:nvPr/>
          </p:nvSpPr>
          <p:spPr bwMode="auto">
            <a:xfrm>
              <a:off x="3214938" y="2665516"/>
              <a:ext cx="345317" cy="411857"/>
            </a:xfrm>
            <a:custGeom>
              <a:avLst/>
              <a:gdLst>
                <a:gd name="T0" fmla="*/ 64 w 78"/>
                <a:gd name="T1" fmla="*/ 93 h 93"/>
                <a:gd name="T2" fmla="*/ 64 w 78"/>
                <a:gd name="T3" fmla="*/ 89 h 93"/>
                <a:gd name="T4" fmla="*/ 68 w 78"/>
                <a:gd name="T5" fmla="*/ 87 h 93"/>
                <a:gd name="T6" fmla="*/ 71 w 78"/>
                <a:gd name="T7" fmla="*/ 84 h 93"/>
                <a:gd name="T8" fmla="*/ 73 w 78"/>
                <a:gd name="T9" fmla="*/ 82 h 93"/>
                <a:gd name="T10" fmla="*/ 73 w 78"/>
                <a:gd name="T11" fmla="*/ 79 h 93"/>
                <a:gd name="T12" fmla="*/ 77 w 78"/>
                <a:gd name="T13" fmla="*/ 77 h 93"/>
                <a:gd name="T14" fmla="*/ 75 w 78"/>
                <a:gd name="T15" fmla="*/ 73 h 93"/>
                <a:gd name="T16" fmla="*/ 77 w 78"/>
                <a:gd name="T17" fmla="*/ 68 h 93"/>
                <a:gd name="T18" fmla="*/ 75 w 78"/>
                <a:gd name="T19" fmla="*/ 64 h 93"/>
                <a:gd name="T20" fmla="*/ 71 w 78"/>
                <a:gd name="T21" fmla="*/ 60 h 93"/>
                <a:gd name="T22" fmla="*/ 70 w 78"/>
                <a:gd name="T23" fmla="*/ 56 h 93"/>
                <a:gd name="T24" fmla="*/ 71 w 78"/>
                <a:gd name="T25" fmla="*/ 53 h 93"/>
                <a:gd name="T26" fmla="*/ 67 w 78"/>
                <a:gd name="T27" fmla="*/ 50 h 93"/>
                <a:gd name="T28" fmla="*/ 63 w 78"/>
                <a:gd name="T29" fmla="*/ 47 h 93"/>
                <a:gd name="T30" fmla="*/ 62 w 78"/>
                <a:gd name="T31" fmla="*/ 43 h 93"/>
                <a:gd name="T32" fmla="*/ 60 w 78"/>
                <a:gd name="T33" fmla="*/ 39 h 93"/>
                <a:gd name="T34" fmla="*/ 58 w 78"/>
                <a:gd name="T35" fmla="*/ 34 h 93"/>
                <a:gd name="T36" fmla="*/ 66 w 78"/>
                <a:gd name="T37" fmla="*/ 28 h 93"/>
                <a:gd name="T38" fmla="*/ 64 w 78"/>
                <a:gd name="T39" fmla="*/ 24 h 93"/>
                <a:gd name="T40" fmla="*/ 67 w 78"/>
                <a:gd name="T41" fmla="*/ 21 h 93"/>
                <a:gd name="T42" fmla="*/ 66 w 78"/>
                <a:gd name="T43" fmla="*/ 18 h 93"/>
                <a:gd name="T44" fmla="*/ 69 w 78"/>
                <a:gd name="T45" fmla="*/ 17 h 93"/>
                <a:gd name="T46" fmla="*/ 67 w 78"/>
                <a:gd name="T47" fmla="*/ 13 h 93"/>
                <a:gd name="T48" fmla="*/ 68 w 78"/>
                <a:gd name="T49" fmla="*/ 10 h 93"/>
                <a:gd name="T50" fmla="*/ 69 w 78"/>
                <a:gd name="T51" fmla="*/ 6 h 93"/>
                <a:gd name="T52" fmla="*/ 67 w 78"/>
                <a:gd name="T53" fmla="*/ 3 h 93"/>
                <a:gd name="T54" fmla="*/ 64 w 78"/>
                <a:gd name="T55" fmla="*/ 4 h 93"/>
                <a:gd name="T56" fmla="*/ 56 w 78"/>
                <a:gd name="T57" fmla="*/ 0 h 93"/>
                <a:gd name="T58" fmla="*/ 53 w 78"/>
                <a:gd name="T59" fmla="*/ 8 h 93"/>
                <a:gd name="T60" fmla="*/ 47 w 78"/>
                <a:gd name="T61" fmla="*/ 16 h 93"/>
                <a:gd name="T62" fmla="*/ 40 w 78"/>
                <a:gd name="T63" fmla="*/ 21 h 93"/>
                <a:gd name="T64" fmla="*/ 36 w 78"/>
                <a:gd name="T65" fmla="*/ 21 h 93"/>
                <a:gd name="T66" fmla="*/ 33 w 78"/>
                <a:gd name="T67" fmla="*/ 22 h 93"/>
                <a:gd name="T68" fmla="*/ 28 w 78"/>
                <a:gd name="T69" fmla="*/ 22 h 93"/>
                <a:gd name="T70" fmla="*/ 22 w 78"/>
                <a:gd name="T71" fmla="*/ 26 h 93"/>
                <a:gd name="T72" fmla="*/ 17 w 78"/>
                <a:gd name="T73" fmla="*/ 28 h 93"/>
                <a:gd name="T74" fmla="*/ 7 w 78"/>
                <a:gd name="T75" fmla="*/ 34 h 93"/>
                <a:gd name="T76" fmla="*/ 4 w 78"/>
                <a:gd name="T77" fmla="*/ 38 h 93"/>
                <a:gd name="T78" fmla="*/ 0 w 78"/>
                <a:gd name="T79" fmla="*/ 45 h 93"/>
                <a:gd name="T80" fmla="*/ 3 w 78"/>
                <a:gd name="T81" fmla="*/ 56 h 93"/>
                <a:gd name="T82" fmla="*/ 12 w 78"/>
                <a:gd name="T83" fmla="*/ 66 h 93"/>
                <a:gd name="T84" fmla="*/ 18 w 78"/>
                <a:gd name="T85" fmla="*/ 68 h 93"/>
                <a:gd name="T86" fmla="*/ 23 w 78"/>
                <a:gd name="T87" fmla="*/ 69 h 93"/>
                <a:gd name="T88" fmla="*/ 30 w 78"/>
                <a:gd name="T89" fmla="*/ 71 h 93"/>
                <a:gd name="T90" fmla="*/ 36 w 78"/>
                <a:gd name="T91" fmla="*/ 75 h 93"/>
                <a:gd name="T92" fmla="*/ 44 w 78"/>
                <a:gd name="T93" fmla="*/ 84 h 93"/>
                <a:gd name="T94" fmla="*/ 53 w 78"/>
                <a:gd name="T95" fmla="*/ 90 h 93"/>
                <a:gd name="T96" fmla="*/ 60 w 78"/>
                <a:gd name="T97" fmla="*/ 93 h 93"/>
                <a:gd name="T98" fmla="*/ 64 w 78"/>
                <a:gd name="T9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93">
                  <a:moveTo>
                    <a:pt x="64" y="93"/>
                  </a:moveTo>
                  <a:cubicBezTo>
                    <a:pt x="64" y="91"/>
                    <a:pt x="63" y="89"/>
                    <a:pt x="64" y="89"/>
                  </a:cubicBezTo>
                  <a:cubicBezTo>
                    <a:pt x="65" y="89"/>
                    <a:pt x="66" y="88"/>
                    <a:pt x="68" y="87"/>
                  </a:cubicBezTo>
                  <a:cubicBezTo>
                    <a:pt x="69" y="86"/>
                    <a:pt x="69" y="84"/>
                    <a:pt x="71" y="84"/>
                  </a:cubicBezTo>
                  <a:cubicBezTo>
                    <a:pt x="72" y="84"/>
                    <a:pt x="73" y="83"/>
                    <a:pt x="73" y="82"/>
                  </a:cubicBezTo>
                  <a:cubicBezTo>
                    <a:pt x="73" y="81"/>
                    <a:pt x="71" y="79"/>
                    <a:pt x="73" y="79"/>
                  </a:cubicBezTo>
                  <a:cubicBezTo>
                    <a:pt x="74" y="79"/>
                    <a:pt x="78" y="78"/>
                    <a:pt x="77" y="77"/>
                  </a:cubicBezTo>
                  <a:cubicBezTo>
                    <a:pt x="76" y="76"/>
                    <a:pt x="74" y="75"/>
                    <a:pt x="75" y="73"/>
                  </a:cubicBezTo>
                  <a:cubicBezTo>
                    <a:pt x="76" y="72"/>
                    <a:pt x="78" y="69"/>
                    <a:pt x="77" y="68"/>
                  </a:cubicBezTo>
                  <a:cubicBezTo>
                    <a:pt x="76" y="68"/>
                    <a:pt x="76" y="65"/>
                    <a:pt x="75" y="64"/>
                  </a:cubicBezTo>
                  <a:cubicBezTo>
                    <a:pt x="74" y="64"/>
                    <a:pt x="72" y="61"/>
                    <a:pt x="71" y="60"/>
                  </a:cubicBezTo>
                  <a:cubicBezTo>
                    <a:pt x="71" y="59"/>
                    <a:pt x="69" y="56"/>
                    <a:pt x="70" y="56"/>
                  </a:cubicBezTo>
                  <a:cubicBezTo>
                    <a:pt x="71" y="56"/>
                    <a:pt x="72" y="54"/>
                    <a:pt x="71" y="53"/>
                  </a:cubicBezTo>
                  <a:cubicBezTo>
                    <a:pt x="71" y="52"/>
                    <a:pt x="68" y="51"/>
                    <a:pt x="67" y="50"/>
                  </a:cubicBezTo>
                  <a:cubicBezTo>
                    <a:pt x="67" y="49"/>
                    <a:pt x="63" y="48"/>
                    <a:pt x="63" y="47"/>
                  </a:cubicBezTo>
                  <a:cubicBezTo>
                    <a:pt x="64" y="46"/>
                    <a:pt x="64" y="44"/>
                    <a:pt x="62" y="43"/>
                  </a:cubicBezTo>
                  <a:cubicBezTo>
                    <a:pt x="61" y="41"/>
                    <a:pt x="60" y="41"/>
                    <a:pt x="60" y="39"/>
                  </a:cubicBezTo>
                  <a:cubicBezTo>
                    <a:pt x="60" y="38"/>
                    <a:pt x="57" y="34"/>
                    <a:pt x="58" y="34"/>
                  </a:cubicBezTo>
                  <a:cubicBezTo>
                    <a:pt x="60" y="33"/>
                    <a:pt x="66" y="29"/>
                    <a:pt x="66" y="28"/>
                  </a:cubicBezTo>
                  <a:cubicBezTo>
                    <a:pt x="66" y="27"/>
                    <a:pt x="63" y="24"/>
                    <a:pt x="64" y="24"/>
                  </a:cubicBezTo>
                  <a:cubicBezTo>
                    <a:pt x="65" y="24"/>
                    <a:pt x="68" y="23"/>
                    <a:pt x="67" y="21"/>
                  </a:cubicBezTo>
                  <a:cubicBezTo>
                    <a:pt x="65" y="20"/>
                    <a:pt x="65" y="18"/>
                    <a:pt x="66" y="18"/>
                  </a:cubicBezTo>
                  <a:cubicBezTo>
                    <a:pt x="67" y="18"/>
                    <a:pt x="69" y="18"/>
                    <a:pt x="69" y="17"/>
                  </a:cubicBezTo>
                  <a:cubicBezTo>
                    <a:pt x="69" y="15"/>
                    <a:pt x="66" y="14"/>
                    <a:pt x="67" y="13"/>
                  </a:cubicBezTo>
                  <a:cubicBezTo>
                    <a:pt x="67" y="12"/>
                    <a:pt x="67" y="10"/>
                    <a:pt x="68" y="10"/>
                  </a:cubicBezTo>
                  <a:cubicBezTo>
                    <a:pt x="69" y="10"/>
                    <a:pt x="69" y="6"/>
                    <a:pt x="69" y="6"/>
                  </a:cubicBezTo>
                  <a:cubicBezTo>
                    <a:pt x="69" y="6"/>
                    <a:pt x="68" y="3"/>
                    <a:pt x="67" y="3"/>
                  </a:cubicBezTo>
                  <a:cubicBezTo>
                    <a:pt x="66" y="3"/>
                    <a:pt x="65" y="5"/>
                    <a:pt x="64" y="4"/>
                  </a:cubicBezTo>
                  <a:cubicBezTo>
                    <a:pt x="62" y="2"/>
                    <a:pt x="59" y="3"/>
                    <a:pt x="56" y="0"/>
                  </a:cubicBezTo>
                  <a:cubicBezTo>
                    <a:pt x="56" y="3"/>
                    <a:pt x="54" y="6"/>
                    <a:pt x="53" y="8"/>
                  </a:cubicBezTo>
                  <a:cubicBezTo>
                    <a:pt x="53" y="10"/>
                    <a:pt x="48" y="14"/>
                    <a:pt x="47" y="16"/>
                  </a:cubicBezTo>
                  <a:cubicBezTo>
                    <a:pt x="45" y="18"/>
                    <a:pt x="42" y="21"/>
                    <a:pt x="40" y="21"/>
                  </a:cubicBezTo>
                  <a:cubicBezTo>
                    <a:pt x="39" y="21"/>
                    <a:pt x="37" y="20"/>
                    <a:pt x="36" y="21"/>
                  </a:cubicBezTo>
                  <a:cubicBezTo>
                    <a:pt x="35" y="21"/>
                    <a:pt x="34" y="22"/>
                    <a:pt x="33" y="22"/>
                  </a:cubicBezTo>
                  <a:cubicBezTo>
                    <a:pt x="32" y="22"/>
                    <a:pt x="28" y="22"/>
                    <a:pt x="28" y="22"/>
                  </a:cubicBezTo>
                  <a:cubicBezTo>
                    <a:pt x="27" y="23"/>
                    <a:pt x="23" y="26"/>
                    <a:pt x="22" y="26"/>
                  </a:cubicBezTo>
                  <a:cubicBezTo>
                    <a:pt x="20" y="26"/>
                    <a:pt x="18" y="27"/>
                    <a:pt x="17" y="28"/>
                  </a:cubicBezTo>
                  <a:cubicBezTo>
                    <a:pt x="16" y="29"/>
                    <a:pt x="9" y="33"/>
                    <a:pt x="7" y="34"/>
                  </a:cubicBezTo>
                  <a:cubicBezTo>
                    <a:pt x="6" y="36"/>
                    <a:pt x="5" y="37"/>
                    <a:pt x="4" y="38"/>
                  </a:cubicBezTo>
                  <a:cubicBezTo>
                    <a:pt x="3" y="39"/>
                    <a:pt x="0" y="44"/>
                    <a:pt x="0" y="45"/>
                  </a:cubicBezTo>
                  <a:cubicBezTo>
                    <a:pt x="1" y="47"/>
                    <a:pt x="2" y="55"/>
                    <a:pt x="3" y="56"/>
                  </a:cubicBezTo>
                  <a:cubicBezTo>
                    <a:pt x="4" y="57"/>
                    <a:pt x="11" y="65"/>
                    <a:pt x="12" y="66"/>
                  </a:cubicBezTo>
                  <a:cubicBezTo>
                    <a:pt x="14" y="67"/>
                    <a:pt x="17" y="67"/>
                    <a:pt x="18" y="68"/>
                  </a:cubicBezTo>
                  <a:cubicBezTo>
                    <a:pt x="19" y="68"/>
                    <a:pt x="22" y="69"/>
                    <a:pt x="23" y="69"/>
                  </a:cubicBezTo>
                  <a:cubicBezTo>
                    <a:pt x="24" y="69"/>
                    <a:pt x="28" y="70"/>
                    <a:pt x="30" y="71"/>
                  </a:cubicBezTo>
                  <a:cubicBezTo>
                    <a:pt x="32" y="72"/>
                    <a:pt x="34" y="73"/>
                    <a:pt x="36" y="75"/>
                  </a:cubicBezTo>
                  <a:cubicBezTo>
                    <a:pt x="37" y="77"/>
                    <a:pt x="41" y="82"/>
                    <a:pt x="44" y="84"/>
                  </a:cubicBezTo>
                  <a:cubicBezTo>
                    <a:pt x="46" y="85"/>
                    <a:pt x="51" y="90"/>
                    <a:pt x="53" y="90"/>
                  </a:cubicBezTo>
                  <a:cubicBezTo>
                    <a:pt x="54" y="91"/>
                    <a:pt x="59" y="93"/>
                    <a:pt x="60" y="93"/>
                  </a:cubicBezTo>
                  <a:cubicBezTo>
                    <a:pt x="61" y="93"/>
                    <a:pt x="62" y="93"/>
                    <a:pt x="64" y="93"/>
                  </a:cubicBezTo>
                  <a:close/>
                </a:path>
              </a:pathLst>
            </a:custGeom>
            <a:solidFill>
              <a:srgbClr val="00ABAB"/>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48" name="Freeform 48"/>
            <p:cNvSpPr>
              <a:spLocks/>
            </p:cNvSpPr>
            <p:nvPr/>
          </p:nvSpPr>
          <p:spPr bwMode="auto">
            <a:xfrm>
              <a:off x="3604997" y="1772968"/>
              <a:ext cx="21797" cy="30975"/>
            </a:xfrm>
            <a:custGeom>
              <a:avLst/>
              <a:gdLst>
                <a:gd name="T0" fmla="*/ 5 w 5"/>
                <a:gd name="T1" fmla="*/ 5 h 7"/>
                <a:gd name="T2" fmla="*/ 3 w 5"/>
                <a:gd name="T3" fmla="*/ 1 h 7"/>
                <a:gd name="T4" fmla="*/ 1 w 5"/>
                <a:gd name="T5" fmla="*/ 4 h 7"/>
                <a:gd name="T6" fmla="*/ 3 w 5"/>
                <a:gd name="T7" fmla="*/ 6 h 7"/>
                <a:gd name="T8" fmla="*/ 5 w 5"/>
                <a:gd name="T9" fmla="*/ 5 h 7"/>
              </a:gdLst>
              <a:ahLst/>
              <a:cxnLst>
                <a:cxn ang="0">
                  <a:pos x="T0" y="T1"/>
                </a:cxn>
                <a:cxn ang="0">
                  <a:pos x="T2" y="T3"/>
                </a:cxn>
                <a:cxn ang="0">
                  <a:pos x="T4" y="T5"/>
                </a:cxn>
                <a:cxn ang="0">
                  <a:pos x="T6" y="T7"/>
                </a:cxn>
                <a:cxn ang="0">
                  <a:pos x="T8" y="T9"/>
                </a:cxn>
              </a:cxnLst>
              <a:rect l="0" t="0" r="r" b="b"/>
              <a:pathLst>
                <a:path w="5" h="7">
                  <a:moveTo>
                    <a:pt x="5" y="5"/>
                  </a:moveTo>
                  <a:cubicBezTo>
                    <a:pt x="5" y="4"/>
                    <a:pt x="4" y="0"/>
                    <a:pt x="3" y="1"/>
                  </a:cubicBezTo>
                  <a:cubicBezTo>
                    <a:pt x="2" y="1"/>
                    <a:pt x="0" y="3"/>
                    <a:pt x="1" y="4"/>
                  </a:cubicBezTo>
                  <a:cubicBezTo>
                    <a:pt x="1" y="5"/>
                    <a:pt x="3" y="7"/>
                    <a:pt x="3" y="6"/>
                  </a:cubicBezTo>
                  <a:cubicBezTo>
                    <a:pt x="4" y="6"/>
                    <a:pt x="5" y="6"/>
                    <a:pt x="5" y="5"/>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49" name="Freeform 49"/>
            <p:cNvSpPr>
              <a:spLocks/>
            </p:cNvSpPr>
            <p:nvPr/>
          </p:nvSpPr>
          <p:spPr bwMode="auto">
            <a:xfrm>
              <a:off x="3538458" y="1852128"/>
              <a:ext cx="21797" cy="26386"/>
            </a:xfrm>
            <a:custGeom>
              <a:avLst/>
              <a:gdLst>
                <a:gd name="T0" fmla="*/ 2 w 5"/>
                <a:gd name="T1" fmla="*/ 1 h 6"/>
                <a:gd name="T2" fmla="*/ 1 w 5"/>
                <a:gd name="T3" fmla="*/ 4 h 6"/>
                <a:gd name="T4" fmla="*/ 4 w 5"/>
                <a:gd name="T5" fmla="*/ 6 h 6"/>
                <a:gd name="T6" fmla="*/ 5 w 5"/>
                <a:gd name="T7" fmla="*/ 3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1" y="2"/>
                    <a:pt x="0" y="4"/>
                    <a:pt x="1" y="4"/>
                  </a:cubicBezTo>
                  <a:cubicBezTo>
                    <a:pt x="2" y="4"/>
                    <a:pt x="4" y="6"/>
                    <a:pt x="4" y="6"/>
                  </a:cubicBezTo>
                  <a:cubicBezTo>
                    <a:pt x="5" y="5"/>
                    <a:pt x="5" y="4"/>
                    <a:pt x="5" y="3"/>
                  </a:cubicBezTo>
                  <a:cubicBezTo>
                    <a:pt x="4" y="2"/>
                    <a:pt x="2" y="0"/>
                    <a:pt x="2" y="1"/>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50" name="Freeform 50"/>
            <p:cNvSpPr>
              <a:spLocks/>
            </p:cNvSpPr>
            <p:nvPr/>
          </p:nvSpPr>
          <p:spPr bwMode="auto">
            <a:xfrm>
              <a:off x="3515513" y="1918667"/>
              <a:ext cx="27534" cy="21797"/>
            </a:xfrm>
            <a:custGeom>
              <a:avLst/>
              <a:gdLst>
                <a:gd name="T0" fmla="*/ 2 w 6"/>
                <a:gd name="T1" fmla="*/ 2 h 5"/>
                <a:gd name="T2" fmla="*/ 1 w 6"/>
                <a:gd name="T3" fmla="*/ 4 h 5"/>
                <a:gd name="T4" fmla="*/ 4 w 6"/>
                <a:gd name="T5" fmla="*/ 4 h 5"/>
                <a:gd name="T6" fmla="*/ 6 w 6"/>
                <a:gd name="T7" fmla="*/ 3 h 5"/>
                <a:gd name="T8" fmla="*/ 2 w 6"/>
                <a:gd name="T9" fmla="*/ 2 h 5"/>
              </a:gdLst>
              <a:ahLst/>
              <a:cxnLst>
                <a:cxn ang="0">
                  <a:pos x="T0" y="T1"/>
                </a:cxn>
                <a:cxn ang="0">
                  <a:pos x="T2" y="T3"/>
                </a:cxn>
                <a:cxn ang="0">
                  <a:pos x="T4" y="T5"/>
                </a:cxn>
                <a:cxn ang="0">
                  <a:pos x="T6" y="T7"/>
                </a:cxn>
                <a:cxn ang="0">
                  <a:pos x="T8" y="T9"/>
                </a:cxn>
              </a:cxnLst>
              <a:rect l="0" t="0" r="r" b="b"/>
              <a:pathLst>
                <a:path w="6" h="5">
                  <a:moveTo>
                    <a:pt x="2" y="2"/>
                  </a:moveTo>
                  <a:cubicBezTo>
                    <a:pt x="2" y="2"/>
                    <a:pt x="0" y="3"/>
                    <a:pt x="1" y="4"/>
                  </a:cubicBezTo>
                  <a:cubicBezTo>
                    <a:pt x="2" y="4"/>
                    <a:pt x="3" y="5"/>
                    <a:pt x="4" y="4"/>
                  </a:cubicBezTo>
                  <a:cubicBezTo>
                    <a:pt x="4" y="3"/>
                    <a:pt x="6" y="4"/>
                    <a:pt x="6" y="3"/>
                  </a:cubicBezTo>
                  <a:cubicBezTo>
                    <a:pt x="6" y="2"/>
                    <a:pt x="4" y="0"/>
                    <a:pt x="2" y="2"/>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51" name="Freeform 51"/>
            <p:cNvSpPr>
              <a:spLocks/>
            </p:cNvSpPr>
            <p:nvPr/>
          </p:nvSpPr>
          <p:spPr bwMode="auto">
            <a:xfrm>
              <a:off x="3631384" y="2007004"/>
              <a:ext cx="17208" cy="26386"/>
            </a:xfrm>
            <a:custGeom>
              <a:avLst/>
              <a:gdLst>
                <a:gd name="T0" fmla="*/ 3 w 4"/>
                <a:gd name="T1" fmla="*/ 5 h 6"/>
                <a:gd name="T2" fmla="*/ 3 w 4"/>
                <a:gd name="T3" fmla="*/ 1 h 6"/>
                <a:gd name="T4" fmla="*/ 0 w 4"/>
                <a:gd name="T5" fmla="*/ 2 h 6"/>
                <a:gd name="T6" fmla="*/ 1 w 4"/>
                <a:gd name="T7" fmla="*/ 5 h 6"/>
                <a:gd name="T8" fmla="*/ 3 w 4"/>
                <a:gd name="T9" fmla="*/ 5 h 6"/>
              </a:gdLst>
              <a:ahLst/>
              <a:cxnLst>
                <a:cxn ang="0">
                  <a:pos x="T0" y="T1"/>
                </a:cxn>
                <a:cxn ang="0">
                  <a:pos x="T2" y="T3"/>
                </a:cxn>
                <a:cxn ang="0">
                  <a:pos x="T4" y="T5"/>
                </a:cxn>
                <a:cxn ang="0">
                  <a:pos x="T6" y="T7"/>
                </a:cxn>
                <a:cxn ang="0">
                  <a:pos x="T8" y="T9"/>
                </a:cxn>
              </a:cxnLst>
              <a:rect l="0" t="0" r="r" b="b"/>
              <a:pathLst>
                <a:path w="4" h="6">
                  <a:moveTo>
                    <a:pt x="3" y="5"/>
                  </a:moveTo>
                  <a:cubicBezTo>
                    <a:pt x="3" y="4"/>
                    <a:pt x="3" y="1"/>
                    <a:pt x="3" y="1"/>
                  </a:cubicBezTo>
                  <a:cubicBezTo>
                    <a:pt x="2" y="0"/>
                    <a:pt x="1" y="1"/>
                    <a:pt x="0" y="2"/>
                  </a:cubicBezTo>
                  <a:cubicBezTo>
                    <a:pt x="0" y="2"/>
                    <a:pt x="0" y="4"/>
                    <a:pt x="1" y="5"/>
                  </a:cubicBezTo>
                  <a:cubicBezTo>
                    <a:pt x="2" y="6"/>
                    <a:pt x="4" y="6"/>
                    <a:pt x="3" y="5"/>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52" name="Freeform 52"/>
            <p:cNvSpPr>
              <a:spLocks/>
            </p:cNvSpPr>
            <p:nvPr/>
          </p:nvSpPr>
          <p:spPr bwMode="auto">
            <a:xfrm>
              <a:off x="3674978" y="1732815"/>
              <a:ext cx="75717" cy="119312"/>
            </a:xfrm>
            <a:custGeom>
              <a:avLst/>
              <a:gdLst>
                <a:gd name="T0" fmla="*/ 17 w 17"/>
                <a:gd name="T1" fmla="*/ 25 h 27"/>
                <a:gd name="T2" fmla="*/ 17 w 17"/>
                <a:gd name="T3" fmla="*/ 20 h 27"/>
                <a:gd name="T4" fmla="*/ 13 w 17"/>
                <a:gd name="T5" fmla="*/ 17 h 27"/>
                <a:gd name="T6" fmla="*/ 13 w 17"/>
                <a:gd name="T7" fmla="*/ 11 h 27"/>
                <a:gd name="T8" fmla="*/ 10 w 17"/>
                <a:gd name="T9" fmla="*/ 7 h 27"/>
                <a:gd name="T10" fmla="*/ 9 w 17"/>
                <a:gd name="T11" fmla="*/ 4 h 27"/>
                <a:gd name="T12" fmla="*/ 7 w 17"/>
                <a:gd name="T13" fmla="*/ 1 h 27"/>
                <a:gd name="T14" fmla="*/ 4 w 17"/>
                <a:gd name="T15" fmla="*/ 4 h 27"/>
                <a:gd name="T16" fmla="*/ 4 w 17"/>
                <a:gd name="T17" fmla="*/ 8 h 27"/>
                <a:gd name="T18" fmla="*/ 2 w 17"/>
                <a:gd name="T19" fmla="*/ 9 h 27"/>
                <a:gd name="T20" fmla="*/ 4 w 17"/>
                <a:gd name="T21" fmla="*/ 11 h 27"/>
                <a:gd name="T22" fmla="*/ 3 w 17"/>
                <a:gd name="T23" fmla="*/ 13 h 27"/>
                <a:gd name="T24" fmla="*/ 2 w 17"/>
                <a:gd name="T25" fmla="*/ 15 h 27"/>
                <a:gd name="T26" fmla="*/ 5 w 17"/>
                <a:gd name="T27" fmla="*/ 17 h 27"/>
                <a:gd name="T28" fmla="*/ 9 w 17"/>
                <a:gd name="T29" fmla="*/ 19 h 27"/>
                <a:gd name="T30" fmla="*/ 11 w 17"/>
                <a:gd name="T31" fmla="*/ 22 h 27"/>
                <a:gd name="T32" fmla="*/ 14 w 17"/>
                <a:gd name="T33" fmla="*/ 27 h 27"/>
                <a:gd name="T34" fmla="*/ 17 w 17"/>
                <a:gd name="T3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7">
                  <a:moveTo>
                    <a:pt x="17" y="25"/>
                  </a:moveTo>
                  <a:cubicBezTo>
                    <a:pt x="17" y="23"/>
                    <a:pt x="17" y="21"/>
                    <a:pt x="17" y="20"/>
                  </a:cubicBezTo>
                  <a:cubicBezTo>
                    <a:pt x="16" y="19"/>
                    <a:pt x="13" y="18"/>
                    <a:pt x="13" y="17"/>
                  </a:cubicBezTo>
                  <a:cubicBezTo>
                    <a:pt x="13" y="15"/>
                    <a:pt x="14" y="11"/>
                    <a:pt x="13" y="11"/>
                  </a:cubicBezTo>
                  <a:cubicBezTo>
                    <a:pt x="12" y="10"/>
                    <a:pt x="10" y="8"/>
                    <a:pt x="10" y="7"/>
                  </a:cubicBezTo>
                  <a:cubicBezTo>
                    <a:pt x="10" y="6"/>
                    <a:pt x="10" y="5"/>
                    <a:pt x="9" y="4"/>
                  </a:cubicBezTo>
                  <a:cubicBezTo>
                    <a:pt x="8" y="4"/>
                    <a:pt x="8" y="0"/>
                    <a:pt x="7" y="1"/>
                  </a:cubicBezTo>
                  <a:cubicBezTo>
                    <a:pt x="6" y="2"/>
                    <a:pt x="3" y="3"/>
                    <a:pt x="4" y="4"/>
                  </a:cubicBezTo>
                  <a:cubicBezTo>
                    <a:pt x="5" y="5"/>
                    <a:pt x="5" y="8"/>
                    <a:pt x="4" y="8"/>
                  </a:cubicBezTo>
                  <a:cubicBezTo>
                    <a:pt x="3" y="8"/>
                    <a:pt x="2" y="7"/>
                    <a:pt x="2" y="9"/>
                  </a:cubicBezTo>
                  <a:cubicBezTo>
                    <a:pt x="2" y="10"/>
                    <a:pt x="3" y="11"/>
                    <a:pt x="4" y="11"/>
                  </a:cubicBezTo>
                  <a:cubicBezTo>
                    <a:pt x="4" y="11"/>
                    <a:pt x="4" y="13"/>
                    <a:pt x="3" y="13"/>
                  </a:cubicBezTo>
                  <a:cubicBezTo>
                    <a:pt x="3" y="13"/>
                    <a:pt x="0" y="14"/>
                    <a:pt x="2" y="15"/>
                  </a:cubicBezTo>
                  <a:cubicBezTo>
                    <a:pt x="4" y="16"/>
                    <a:pt x="4" y="16"/>
                    <a:pt x="5" y="17"/>
                  </a:cubicBezTo>
                  <a:cubicBezTo>
                    <a:pt x="7" y="18"/>
                    <a:pt x="8" y="19"/>
                    <a:pt x="9" y="19"/>
                  </a:cubicBezTo>
                  <a:cubicBezTo>
                    <a:pt x="9" y="19"/>
                    <a:pt x="10" y="22"/>
                    <a:pt x="11" y="22"/>
                  </a:cubicBezTo>
                  <a:cubicBezTo>
                    <a:pt x="12" y="22"/>
                    <a:pt x="13" y="26"/>
                    <a:pt x="14" y="27"/>
                  </a:cubicBezTo>
                  <a:cubicBezTo>
                    <a:pt x="15" y="27"/>
                    <a:pt x="17" y="27"/>
                    <a:pt x="17" y="25"/>
                  </a:cubicBezTo>
                  <a:close/>
                </a:path>
              </a:pathLst>
            </a:custGeom>
            <a:solidFill>
              <a:schemeClr val="bg2">
                <a:lumMod val="75000"/>
              </a:schemeClr>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53" name="Freeform 53"/>
            <p:cNvSpPr>
              <a:spLocks/>
            </p:cNvSpPr>
            <p:nvPr/>
          </p:nvSpPr>
          <p:spPr bwMode="auto">
            <a:xfrm>
              <a:off x="3736929" y="1751171"/>
              <a:ext cx="9178" cy="12620"/>
            </a:xfrm>
            <a:custGeom>
              <a:avLst/>
              <a:gdLst>
                <a:gd name="T0" fmla="*/ 2 w 2"/>
                <a:gd name="T1" fmla="*/ 2 h 3"/>
                <a:gd name="T2" fmla="*/ 0 w 2"/>
                <a:gd name="T3" fmla="*/ 2 h 3"/>
                <a:gd name="T4" fmla="*/ 2 w 2"/>
                <a:gd name="T5" fmla="*/ 2 h 3"/>
              </a:gdLst>
              <a:ahLst/>
              <a:cxnLst>
                <a:cxn ang="0">
                  <a:pos x="T0" y="T1"/>
                </a:cxn>
                <a:cxn ang="0">
                  <a:pos x="T2" y="T3"/>
                </a:cxn>
                <a:cxn ang="0">
                  <a:pos x="T4" y="T5"/>
                </a:cxn>
              </a:cxnLst>
              <a:rect l="0" t="0" r="r" b="b"/>
              <a:pathLst>
                <a:path w="2" h="3">
                  <a:moveTo>
                    <a:pt x="2" y="2"/>
                  </a:moveTo>
                  <a:cubicBezTo>
                    <a:pt x="2" y="0"/>
                    <a:pt x="0" y="1"/>
                    <a:pt x="0" y="2"/>
                  </a:cubicBezTo>
                  <a:cubicBezTo>
                    <a:pt x="0" y="3"/>
                    <a:pt x="2" y="3"/>
                    <a:pt x="2" y="2"/>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54" name="Freeform 54"/>
            <p:cNvSpPr>
              <a:spLocks/>
            </p:cNvSpPr>
            <p:nvPr/>
          </p:nvSpPr>
          <p:spPr bwMode="auto">
            <a:xfrm>
              <a:off x="3352606" y="1768379"/>
              <a:ext cx="317784" cy="398090"/>
            </a:xfrm>
            <a:custGeom>
              <a:avLst/>
              <a:gdLst>
                <a:gd name="T0" fmla="*/ 71 w 72"/>
                <a:gd name="T1" fmla="*/ 72 h 90"/>
                <a:gd name="T2" fmla="*/ 62 w 72"/>
                <a:gd name="T3" fmla="*/ 63 h 90"/>
                <a:gd name="T4" fmla="*/ 57 w 72"/>
                <a:gd name="T5" fmla="*/ 59 h 90"/>
                <a:gd name="T6" fmla="*/ 52 w 72"/>
                <a:gd name="T7" fmla="*/ 61 h 90"/>
                <a:gd name="T8" fmla="*/ 47 w 72"/>
                <a:gd name="T9" fmla="*/ 57 h 90"/>
                <a:gd name="T10" fmla="*/ 43 w 72"/>
                <a:gd name="T11" fmla="*/ 56 h 90"/>
                <a:gd name="T12" fmla="*/ 36 w 72"/>
                <a:gd name="T13" fmla="*/ 55 h 90"/>
                <a:gd name="T14" fmla="*/ 30 w 72"/>
                <a:gd name="T15" fmla="*/ 53 h 90"/>
                <a:gd name="T16" fmla="*/ 30 w 72"/>
                <a:gd name="T17" fmla="*/ 49 h 90"/>
                <a:gd name="T18" fmla="*/ 38 w 72"/>
                <a:gd name="T19" fmla="*/ 52 h 90"/>
                <a:gd name="T20" fmla="*/ 38 w 72"/>
                <a:gd name="T21" fmla="*/ 44 h 90"/>
                <a:gd name="T22" fmla="*/ 36 w 72"/>
                <a:gd name="T23" fmla="*/ 36 h 90"/>
                <a:gd name="T24" fmla="*/ 35 w 72"/>
                <a:gd name="T25" fmla="*/ 29 h 90"/>
                <a:gd name="T26" fmla="*/ 38 w 72"/>
                <a:gd name="T27" fmla="*/ 27 h 90"/>
                <a:gd name="T28" fmla="*/ 38 w 72"/>
                <a:gd name="T29" fmla="*/ 20 h 90"/>
                <a:gd name="T30" fmla="*/ 44 w 72"/>
                <a:gd name="T31" fmla="*/ 17 h 90"/>
                <a:gd name="T32" fmla="*/ 42 w 72"/>
                <a:gd name="T33" fmla="*/ 11 h 90"/>
                <a:gd name="T34" fmla="*/ 27 w 72"/>
                <a:gd name="T35" fmla="*/ 4 h 90"/>
                <a:gd name="T36" fmla="*/ 18 w 72"/>
                <a:gd name="T37" fmla="*/ 9 h 90"/>
                <a:gd name="T38" fmla="*/ 7 w 72"/>
                <a:gd name="T39" fmla="*/ 12 h 90"/>
                <a:gd name="T40" fmla="*/ 7 w 72"/>
                <a:gd name="T41" fmla="*/ 18 h 90"/>
                <a:gd name="T42" fmla="*/ 13 w 72"/>
                <a:gd name="T43" fmla="*/ 19 h 90"/>
                <a:gd name="T44" fmla="*/ 17 w 72"/>
                <a:gd name="T45" fmla="*/ 19 h 90"/>
                <a:gd name="T46" fmla="*/ 18 w 72"/>
                <a:gd name="T47" fmla="*/ 31 h 90"/>
                <a:gd name="T48" fmla="*/ 17 w 72"/>
                <a:gd name="T49" fmla="*/ 37 h 90"/>
                <a:gd name="T50" fmla="*/ 12 w 72"/>
                <a:gd name="T51" fmla="*/ 32 h 90"/>
                <a:gd name="T52" fmla="*/ 3 w 72"/>
                <a:gd name="T53" fmla="*/ 22 h 90"/>
                <a:gd name="T54" fmla="*/ 0 w 72"/>
                <a:gd name="T55" fmla="*/ 23 h 90"/>
                <a:gd name="T56" fmla="*/ 14 w 72"/>
                <a:gd name="T57" fmla="*/ 49 h 90"/>
                <a:gd name="T58" fmla="*/ 20 w 72"/>
                <a:gd name="T59" fmla="*/ 71 h 90"/>
                <a:gd name="T60" fmla="*/ 33 w 72"/>
                <a:gd name="T61" fmla="*/ 63 h 90"/>
                <a:gd name="T62" fmla="*/ 41 w 72"/>
                <a:gd name="T63" fmla="*/ 64 h 90"/>
                <a:gd name="T64" fmla="*/ 36 w 72"/>
                <a:gd name="T65" fmla="*/ 67 h 90"/>
                <a:gd name="T66" fmla="*/ 42 w 72"/>
                <a:gd name="T67" fmla="*/ 69 h 90"/>
                <a:gd name="T68" fmla="*/ 40 w 72"/>
                <a:gd name="T69" fmla="*/ 77 h 90"/>
                <a:gd name="T70" fmla="*/ 34 w 72"/>
                <a:gd name="T71" fmla="*/ 79 h 90"/>
                <a:gd name="T72" fmla="*/ 33 w 72"/>
                <a:gd name="T73" fmla="*/ 85 h 90"/>
                <a:gd name="T74" fmla="*/ 30 w 72"/>
                <a:gd name="T75" fmla="*/ 75 h 90"/>
                <a:gd name="T76" fmla="*/ 24 w 72"/>
                <a:gd name="T77" fmla="*/ 72 h 90"/>
                <a:gd name="T78" fmla="*/ 26 w 72"/>
                <a:gd name="T79" fmla="*/ 81 h 90"/>
                <a:gd name="T80" fmla="*/ 30 w 72"/>
                <a:gd name="T81" fmla="*/ 90 h 90"/>
                <a:gd name="T82" fmla="*/ 43 w 72"/>
                <a:gd name="T83" fmla="*/ 87 h 90"/>
                <a:gd name="T84" fmla="*/ 52 w 72"/>
                <a:gd name="T85" fmla="*/ 85 h 90"/>
                <a:gd name="T86" fmla="*/ 61 w 72"/>
                <a:gd name="T87" fmla="*/ 81 h 90"/>
                <a:gd name="T88" fmla="*/ 71 w 72"/>
                <a:gd name="T89"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90">
                  <a:moveTo>
                    <a:pt x="71" y="77"/>
                  </a:moveTo>
                  <a:cubicBezTo>
                    <a:pt x="72" y="76"/>
                    <a:pt x="72" y="74"/>
                    <a:pt x="71" y="72"/>
                  </a:cubicBezTo>
                  <a:cubicBezTo>
                    <a:pt x="70" y="70"/>
                    <a:pt x="67" y="62"/>
                    <a:pt x="66" y="63"/>
                  </a:cubicBezTo>
                  <a:cubicBezTo>
                    <a:pt x="65" y="63"/>
                    <a:pt x="63" y="64"/>
                    <a:pt x="62" y="63"/>
                  </a:cubicBezTo>
                  <a:cubicBezTo>
                    <a:pt x="61" y="63"/>
                    <a:pt x="58" y="64"/>
                    <a:pt x="58" y="63"/>
                  </a:cubicBezTo>
                  <a:cubicBezTo>
                    <a:pt x="58" y="62"/>
                    <a:pt x="58" y="59"/>
                    <a:pt x="57" y="59"/>
                  </a:cubicBezTo>
                  <a:cubicBezTo>
                    <a:pt x="56" y="59"/>
                    <a:pt x="54" y="56"/>
                    <a:pt x="54" y="57"/>
                  </a:cubicBezTo>
                  <a:cubicBezTo>
                    <a:pt x="53" y="58"/>
                    <a:pt x="52" y="61"/>
                    <a:pt x="52" y="61"/>
                  </a:cubicBezTo>
                  <a:cubicBezTo>
                    <a:pt x="51" y="61"/>
                    <a:pt x="50" y="61"/>
                    <a:pt x="49" y="60"/>
                  </a:cubicBezTo>
                  <a:cubicBezTo>
                    <a:pt x="49" y="59"/>
                    <a:pt x="48" y="57"/>
                    <a:pt x="47" y="57"/>
                  </a:cubicBezTo>
                  <a:cubicBezTo>
                    <a:pt x="46" y="57"/>
                    <a:pt x="45" y="60"/>
                    <a:pt x="45" y="59"/>
                  </a:cubicBezTo>
                  <a:cubicBezTo>
                    <a:pt x="44" y="57"/>
                    <a:pt x="43" y="56"/>
                    <a:pt x="43" y="56"/>
                  </a:cubicBezTo>
                  <a:cubicBezTo>
                    <a:pt x="43" y="56"/>
                    <a:pt x="40" y="57"/>
                    <a:pt x="39" y="56"/>
                  </a:cubicBezTo>
                  <a:cubicBezTo>
                    <a:pt x="39" y="55"/>
                    <a:pt x="36" y="55"/>
                    <a:pt x="36" y="55"/>
                  </a:cubicBezTo>
                  <a:cubicBezTo>
                    <a:pt x="35" y="56"/>
                    <a:pt x="34" y="59"/>
                    <a:pt x="33" y="57"/>
                  </a:cubicBezTo>
                  <a:cubicBezTo>
                    <a:pt x="32" y="56"/>
                    <a:pt x="29" y="53"/>
                    <a:pt x="30" y="53"/>
                  </a:cubicBezTo>
                  <a:cubicBezTo>
                    <a:pt x="32" y="53"/>
                    <a:pt x="32" y="52"/>
                    <a:pt x="31" y="51"/>
                  </a:cubicBezTo>
                  <a:cubicBezTo>
                    <a:pt x="30" y="50"/>
                    <a:pt x="28" y="48"/>
                    <a:pt x="30" y="49"/>
                  </a:cubicBezTo>
                  <a:cubicBezTo>
                    <a:pt x="31" y="49"/>
                    <a:pt x="34" y="51"/>
                    <a:pt x="34" y="52"/>
                  </a:cubicBezTo>
                  <a:cubicBezTo>
                    <a:pt x="35" y="53"/>
                    <a:pt x="36" y="52"/>
                    <a:pt x="38" y="52"/>
                  </a:cubicBezTo>
                  <a:cubicBezTo>
                    <a:pt x="40" y="52"/>
                    <a:pt x="40" y="51"/>
                    <a:pt x="39" y="50"/>
                  </a:cubicBezTo>
                  <a:cubicBezTo>
                    <a:pt x="38" y="48"/>
                    <a:pt x="37" y="45"/>
                    <a:pt x="38" y="44"/>
                  </a:cubicBezTo>
                  <a:cubicBezTo>
                    <a:pt x="38" y="43"/>
                    <a:pt x="39" y="41"/>
                    <a:pt x="38" y="40"/>
                  </a:cubicBezTo>
                  <a:cubicBezTo>
                    <a:pt x="37" y="40"/>
                    <a:pt x="37" y="37"/>
                    <a:pt x="36" y="36"/>
                  </a:cubicBezTo>
                  <a:cubicBezTo>
                    <a:pt x="34" y="35"/>
                    <a:pt x="34" y="35"/>
                    <a:pt x="35" y="34"/>
                  </a:cubicBezTo>
                  <a:cubicBezTo>
                    <a:pt x="35" y="32"/>
                    <a:pt x="36" y="31"/>
                    <a:pt x="35" y="29"/>
                  </a:cubicBezTo>
                  <a:cubicBezTo>
                    <a:pt x="35" y="28"/>
                    <a:pt x="34" y="20"/>
                    <a:pt x="35" y="21"/>
                  </a:cubicBezTo>
                  <a:cubicBezTo>
                    <a:pt x="35" y="22"/>
                    <a:pt x="37" y="27"/>
                    <a:pt x="38" y="27"/>
                  </a:cubicBezTo>
                  <a:cubicBezTo>
                    <a:pt x="39" y="26"/>
                    <a:pt x="39" y="23"/>
                    <a:pt x="39" y="22"/>
                  </a:cubicBezTo>
                  <a:cubicBezTo>
                    <a:pt x="38" y="22"/>
                    <a:pt x="37" y="20"/>
                    <a:pt x="38" y="20"/>
                  </a:cubicBezTo>
                  <a:cubicBezTo>
                    <a:pt x="39" y="20"/>
                    <a:pt x="42" y="18"/>
                    <a:pt x="43" y="19"/>
                  </a:cubicBezTo>
                  <a:cubicBezTo>
                    <a:pt x="44" y="19"/>
                    <a:pt x="45" y="17"/>
                    <a:pt x="44" y="17"/>
                  </a:cubicBezTo>
                  <a:cubicBezTo>
                    <a:pt x="43" y="16"/>
                    <a:pt x="39" y="14"/>
                    <a:pt x="40" y="13"/>
                  </a:cubicBezTo>
                  <a:cubicBezTo>
                    <a:pt x="41" y="12"/>
                    <a:pt x="43" y="11"/>
                    <a:pt x="42" y="11"/>
                  </a:cubicBezTo>
                  <a:cubicBezTo>
                    <a:pt x="41" y="10"/>
                    <a:pt x="32" y="3"/>
                    <a:pt x="32" y="0"/>
                  </a:cubicBezTo>
                  <a:cubicBezTo>
                    <a:pt x="30" y="1"/>
                    <a:pt x="28" y="4"/>
                    <a:pt x="27" y="4"/>
                  </a:cubicBezTo>
                  <a:cubicBezTo>
                    <a:pt x="26" y="4"/>
                    <a:pt x="24" y="4"/>
                    <a:pt x="24" y="5"/>
                  </a:cubicBezTo>
                  <a:cubicBezTo>
                    <a:pt x="23" y="8"/>
                    <a:pt x="19" y="9"/>
                    <a:pt x="18" y="9"/>
                  </a:cubicBezTo>
                  <a:cubicBezTo>
                    <a:pt x="17" y="10"/>
                    <a:pt x="11" y="14"/>
                    <a:pt x="10" y="14"/>
                  </a:cubicBezTo>
                  <a:cubicBezTo>
                    <a:pt x="9" y="13"/>
                    <a:pt x="8" y="11"/>
                    <a:pt x="7" y="12"/>
                  </a:cubicBezTo>
                  <a:cubicBezTo>
                    <a:pt x="7" y="13"/>
                    <a:pt x="6" y="15"/>
                    <a:pt x="6" y="15"/>
                  </a:cubicBezTo>
                  <a:cubicBezTo>
                    <a:pt x="5" y="16"/>
                    <a:pt x="6" y="18"/>
                    <a:pt x="7" y="18"/>
                  </a:cubicBezTo>
                  <a:cubicBezTo>
                    <a:pt x="9" y="17"/>
                    <a:pt x="10" y="18"/>
                    <a:pt x="11" y="18"/>
                  </a:cubicBezTo>
                  <a:cubicBezTo>
                    <a:pt x="12" y="19"/>
                    <a:pt x="12" y="20"/>
                    <a:pt x="13" y="19"/>
                  </a:cubicBezTo>
                  <a:cubicBezTo>
                    <a:pt x="14" y="18"/>
                    <a:pt x="15" y="15"/>
                    <a:pt x="16" y="15"/>
                  </a:cubicBezTo>
                  <a:cubicBezTo>
                    <a:pt x="16" y="16"/>
                    <a:pt x="18" y="19"/>
                    <a:pt x="17" y="19"/>
                  </a:cubicBezTo>
                  <a:cubicBezTo>
                    <a:pt x="17" y="19"/>
                    <a:pt x="15" y="24"/>
                    <a:pt x="16" y="25"/>
                  </a:cubicBezTo>
                  <a:cubicBezTo>
                    <a:pt x="18" y="27"/>
                    <a:pt x="19" y="30"/>
                    <a:pt x="18" y="31"/>
                  </a:cubicBezTo>
                  <a:cubicBezTo>
                    <a:pt x="18" y="31"/>
                    <a:pt x="15" y="33"/>
                    <a:pt x="16" y="33"/>
                  </a:cubicBezTo>
                  <a:cubicBezTo>
                    <a:pt x="17" y="33"/>
                    <a:pt x="18" y="36"/>
                    <a:pt x="17" y="37"/>
                  </a:cubicBezTo>
                  <a:cubicBezTo>
                    <a:pt x="16" y="38"/>
                    <a:pt x="12" y="37"/>
                    <a:pt x="12" y="35"/>
                  </a:cubicBezTo>
                  <a:cubicBezTo>
                    <a:pt x="12" y="34"/>
                    <a:pt x="13" y="33"/>
                    <a:pt x="12" y="32"/>
                  </a:cubicBezTo>
                  <a:cubicBezTo>
                    <a:pt x="12" y="32"/>
                    <a:pt x="6" y="27"/>
                    <a:pt x="6" y="25"/>
                  </a:cubicBezTo>
                  <a:cubicBezTo>
                    <a:pt x="6" y="22"/>
                    <a:pt x="4" y="21"/>
                    <a:pt x="3" y="22"/>
                  </a:cubicBezTo>
                  <a:cubicBezTo>
                    <a:pt x="3" y="22"/>
                    <a:pt x="1" y="23"/>
                    <a:pt x="1" y="22"/>
                  </a:cubicBezTo>
                  <a:cubicBezTo>
                    <a:pt x="1" y="21"/>
                    <a:pt x="0" y="22"/>
                    <a:pt x="0" y="23"/>
                  </a:cubicBezTo>
                  <a:cubicBezTo>
                    <a:pt x="0" y="24"/>
                    <a:pt x="0" y="25"/>
                    <a:pt x="1" y="27"/>
                  </a:cubicBezTo>
                  <a:cubicBezTo>
                    <a:pt x="2" y="29"/>
                    <a:pt x="13" y="47"/>
                    <a:pt x="14" y="49"/>
                  </a:cubicBezTo>
                  <a:cubicBezTo>
                    <a:pt x="15" y="51"/>
                    <a:pt x="18" y="62"/>
                    <a:pt x="18" y="65"/>
                  </a:cubicBezTo>
                  <a:cubicBezTo>
                    <a:pt x="19" y="67"/>
                    <a:pt x="19" y="71"/>
                    <a:pt x="20" y="71"/>
                  </a:cubicBezTo>
                  <a:cubicBezTo>
                    <a:pt x="21" y="71"/>
                    <a:pt x="24" y="70"/>
                    <a:pt x="25" y="69"/>
                  </a:cubicBezTo>
                  <a:cubicBezTo>
                    <a:pt x="26" y="68"/>
                    <a:pt x="31" y="63"/>
                    <a:pt x="33" y="63"/>
                  </a:cubicBezTo>
                  <a:cubicBezTo>
                    <a:pt x="35" y="63"/>
                    <a:pt x="39" y="62"/>
                    <a:pt x="40" y="62"/>
                  </a:cubicBezTo>
                  <a:cubicBezTo>
                    <a:pt x="41" y="63"/>
                    <a:pt x="42" y="65"/>
                    <a:pt x="41" y="64"/>
                  </a:cubicBezTo>
                  <a:cubicBezTo>
                    <a:pt x="40" y="64"/>
                    <a:pt x="38" y="64"/>
                    <a:pt x="37" y="65"/>
                  </a:cubicBezTo>
                  <a:cubicBezTo>
                    <a:pt x="36" y="66"/>
                    <a:pt x="35" y="66"/>
                    <a:pt x="36" y="67"/>
                  </a:cubicBezTo>
                  <a:cubicBezTo>
                    <a:pt x="37" y="68"/>
                    <a:pt x="37" y="69"/>
                    <a:pt x="39" y="69"/>
                  </a:cubicBezTo>
                  <a:cubicBezTo>
                    <a:pt x="41" y="68"/>
                    <a:pt x="41" y="68"/>
                    <a:pt x="42" y="69"/>
                  </a:cubicBezTo>
                  <a:cubicBezTo>
                    <a:pt x="42" y="70"/>
                    <a:pt x="47" y="73"/>
                    <a:pt x="45" y="73"/>
                  </a:cubicBezTo>
                  <a:cubicBezTo>
                    <a:pt x="43" y="73"/>
                    <a:pt x="41" y="75"/>
                    <a:pt x="40" y="77"/>
                  </a:cubicBezTo>
                  <a:cubicBezTo>
                    <a:pt x="39" y="79"/>
                    <a:pt x="38" y="75"/>
                    <a:pt x="37" y="76"/>
                  </a:cubicBezTo>
                  <a:cubicBezTo>
                    <a:pt x="36" y="77"/>
                    <a:pt x="33" y="79"/>
                    <a:pt x="34" y="79"/>
                  </a:cubicBezTo>
                  <a:cubicBezTo>
                    <a:pt x="34" y="79"/>
                    <a:pt x="36" y="81"/>
                    <a:pt x="36" y="81"/>
                  </a:cubicBezTo>
                  <a:cubicBezTo>
                    <a:pt x="35" y="82"/>
                    <a:pt x="35" y="85"/>
                    <a:pt x="33" y="85"/>
                  </a:cubicBezTo>
                  <a:cubicBezTo>
                    <a:pt x="32" y="84"/>
                    <a:pt x="32" y="79"/>
                    <a:pt x="32" y="79"/>
                  </a:cubicBezTo>
                  <a:cubicBezTo>
                    <a:pt x="31" y="78"/>
                    <a:pt x="30" y="76"/>
                    <a:pt x="30" y="75"/>
                  </a:cubicBezTo>
                  <a:cubicBezTo>
                    <a:pt x="30" y="75"/>
                    <a:pt x="31" y="73"/>
                    <a:pt x="31" y="72"/>
                  </a:cubicBezTo>
                  <a:cubicBezTo>
                    <a:pt x="30" y="71"/>
                    <a:pt x="25" y="71"/>
                    <a:pt x="24" y="72"/>
                  </a:cubicBezTo>
                  <a:cubicBezTo>
                    <a:pt x="23" y="73"/>
                    <a:pt x="23" y="74"/>
                    <a:pt x="24" y="75"/>
                  </a:cubicBezTo>
                  <a:cubicBezTo>
                    <a:pt x="24" y="76"/>
                    <a:pt x="26" y="79"/>
                    <a:pt x="26" y="81"/>
                  </a:cubicBezTo>
                  <a:cubicBezTo>
                    <a:pt x="26" y="82"/>
                    <a:pt x="26" y="83"/>
                    <a:pt x="27" y="84"/>
                  </a:cubicBezTo>
                  <a:cubicBezTo>
                    <a:pt x="28" y="85"/>
                    <a:pt x="30" y="89"/>
                    <a:pt x="30" y="90"/>
                  </a:cubicBezTo>
                  <a:cubicBezTo>
                    <a:pt x="33" y="90"/>
                    <a:pt x="39" y="87"/>
                    <a:pt x="40" y="86"/>
                  </a:cubicBezTo>
                  <a:cubicBezTo>
                    <a:pt x="40" y="86"/>
                    <a:pt x="42" y="86"/>
                    <a:pt x="43" y="87"/>
                  </a:cubicBezTo>
                  <a:cubicBezTo>
                    <a:pt x="44" y="88"/>
                    <a:pt x="47" y="85"/>
                    <a:pt x="48" y="84"/>
                  </a:cubicBezTo>
                  <a:cubicBezTo>
                    <a:pt x="49" y="83"/>
                    <a:pt x="51" y="85"/>
                    <a:pt x="52" y="85"/>
                  </a:cubicBezTo>
                  <a:cubicBezTo>
                    <a:pt x="53" y="86"/>
                    <a:pt x="57" y="83"/>
                    <a:pt x="57" y="82"/>
                  </a:cubicBezTo>
                  <a:cubicBezTo>
                    <a:pt x="57" y="80"/>
                    <a:pt x="60" y="80"/>
                    <a:pt x="61" y="81"/>
                  </a:cubicBezTo>
                  <a:cubicBezTo>
                    <a:pt x="62" y="81"/>
                    <a:pt x="65" y="80"/>
                    <a:pt x="66" y="79"/>
                  </a:cubicBezTo>
                  <a:cubicBezTo>
                    <a:pt x="66" y="78"/>
                    <a:pt x="68" y="77"/>
                    <a:pt x="71" y="77"/>
                  </a:cubicBezTo>
                  <a:close/>
                </a:path>
              </a:pathLst>
            </a:custGeom>
            <a:solidFill>
              <a:schemeClr val="accent3"/>
            </a:solidFill>
            <a:ln w="3175" cmpd="sng">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55" name="Freeform 55"/>
            <p:cNvSpPr>
              <a:spLocks/>
            </p:cNvSpPr>
            <p:nvPr/>
          </p:nvSpPr>
          <p:spPr bwMode="auto">
            <a:xfrm>
              <a:off x="3582053" y="1980618"/>
              <a:ext cx="61951" cy="35564"/>
            </a:xfrm>
            <a:custGeom>
              <a:avLst/>
              <a:gdLst>
                <a:gd name="T0" fmla="*/ 4 w 14"/>
                <a:gd name="T1" fmla="*/ 6 h 8"/>
                <a:gd name="T2" fmla="*/ 8 w 14"/>
                <a:gd name="T3" fmla="*/ 7 h 8"/>
                <a:gd name="T4" fmla="*/ 10 w 14"/>
                <a:gd name="T5" fmla="*/ 7 h 8"/>
                <a:gd name="T6" fmla="*/ 11 w 14"/>
                <a:gd name="T7" fmla="*/ 5 h 8"/>
                <a:gd name="T8" fmla="*/ 13 w 14"/>
                <a:gd name="T9" fmla="*/ 2 h 8"/>
                <a:gd name="T10" fmla="*/ 12 w 14"/>
                <a:gd name="T11" fmla="*/ 0 h 8"/>
                <a:gd name="T12" fmla="*/ 8 w 14"/>
                <a:gd name="T13" fmla="*/ 1 h 8"/>
                <a:gd name="T14" fmla="*/ 5 w 14"/>
                <a:gd name="T15" fmla="*/ 2 h 8"/>
                <a:gd name="T16" fmla="*/ 2 w 14"/>
                <a:gd name="T17" fmla="*/ 2 h 8"/>
                <a:gd name="T18" fmla="*/ 1 w 14"/>
                <a:gd name="T19" fmla="*/ 5 h 8"/>
                <a:gd name="T20" fmla="*/ 4 w 14"/>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8">
                  <a:moveTo>
                    <a:pt x="4" y="6"/>
                  </a:moveTo>
                  <a:cubicBezTo>
                    <a:pt x="5" y="7"/>
                    <a:pt x="6" y="7"/>
                    <a:pt x="8" y="7"/>
                  </a:cubicBezTo>
                  <a:cubicBezTo>
                    <a:pt x="9" y="7"/>
                    <a:pt x="9" y="8"/>
                    <a:pt x="10" y="7"/>
                  </a:cubicBezTo>
                  <a:cubicBezTo>
                    <a:pt x="11" y="7"/>
                    <a:pt x="11" y="6"/>
                    <a:pt x="11" y="5"/>
                  </a:cubicBezTo>
                  <a:cubicBezTo>
                    <a:pt x="12" y="4"/>
                    <a:pt x="12" y="3"/>
                    <a:pt x="13" y="2"/>
                  </a:cubicBezTo>
                  <a:cubicBezTo>
                    <a:pt x="14" y="2"/>
                    <a:pt x="14" y="0"/>
                    <a:pt x="12" y="0"/>
                  </a:cubicBezTo>
                  <a:cubicBezTo>
                    <a:pt x="11" y="0"/>
                    <a:pt x="9" y="0"/>
                    <a:pt x="8" y="1"/>
                  </a:cubicBezTo>
                  <a:cubicBezTo>
                    <a:pt x="7" y="2"/>
                    <a:pt x="5" y="3"/>
                    <a:pt x="5" y="2"/>
                  </a:cubicBezTo>
                  <a:cubicBezTo>
                    <a:pt x="4" y="2"/>
                    <a:pt x="3" y="1"/>
                    <a:pt x="2" y="2"/>
                  </a:cubicBezTo>
                  <a:cubicBezTo>
                    <a:pt x="1" y="2"/>
                    <a:pt x="0" y="5"/>
                    <a:pt x="1" y="5"/>
                  </a:cubicBezTo>
                  <a:cubicBezTo>
                    <a:pt x="2" y="4"/>
                    <a:pt x="3" y="4"/>
                    <a:pt x="4" y="6"/>
                  </a:cubicBezTo>
                  <a:close/>
                </a:path>
              </a:pathLst>
            </a:custGeom>
            <a:solidFill>
              <a:schemeClr val="bg2">
                <a:lumMod val="75000"/>
              </a:schemeClr>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sp>
          <p:nvSpPr>
            <p:cNvPr id="56" name="Freeform 56"/>
            <p:cNvSpPr>
              <a:spLocks/>
            </p:cNvSpPr>
            <p:nvPr/>
          </p:nvSpPr>
          <p:spPr bwMode="auto">
            <a:xfrm>
              <a:off x="3538458" y="1971440"/>
              <a:ext cx="30975" cy="26386"/>
            </a:xfrm>
            <a:custGeom>
              <a:avLst/>
              <a:gdLst>
                <a:gd name="T0" fmla="*/ 6 w 7"/>
                <a:gd name="T1" fmla="*/ 4 h 6"/>
                <a:gd name="T2" fmla="*/ 5 w 7"/>
                <a:gd name="T3" fmla="*/ 0 h 6"/>
                <a:gd name="T4" fmla="*/ 4 w 7"/>
                <a:gd name="T5" fmla="*/ 2 h 6"/>
                <a:gd name="T6" fmla="*/ 1 w 7"/>
                <a:gd name="T7" fmla="*/ 3 h 6"/>
                <a:gd name="T8" fmla="*/ 2 w 7"/>
                <a:gd name="T9" fmla="*/ 6 h 6"/>
                <a:gd name="T10" fmla="*/ 4 w 7"/>
                <a:gd name="T11" fmla="*/ 6 h 6"/>
                <a:gd name="T12" fmla="*/ 4 w 7"/>
                <a:gd name="T13" fmla="*/ 4 h 6"/>
                <a:gd name="T14" fmla="*/ 6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4"/>
                  </a:moveTo>
                  <a:cubicBezTo>
                    <a:pt x="7" y="3"/>
                    <a:pt x="6" y="0"/>
                    <a:pt x="5" y="0"/>
                  </a:cubicBezTo>
                  <a:cubicBezTo>
                    <a:pt x="4" y="1"/>
                    <a:pt x="4" y="2"/>
                    <a:pt x="4" y="2"/>
                  </a:cubicBezTo>
                  <a:cubicBezTo>
                    <a:pt x="4" y="3"/>
                    <a:pt x="3" y="3"/>
                    <a:pt x="1" y="3"/>
                  </a:cubicBezTo>
                  <a:cubicBezTo>
                    <a:pt x="0" y="2"/>
                    <a:pt x="0" y="5"/>
                    <a:pt x="2" y="6"/>
                  </a:cubicBezTo>
                  <a:cubicBezTo>
                    <a:pt x="3" y="6"/>
                    <a:pt x="4" y="6"/>
                    <a:pt x="4" y="6"/>
                  </a:cubicBezTo>
                  <a:cubicBezTo>
                    <a:pt x="4" y="5"/>
                    <a:pt x="4" y="3"/>
                    <a:pt x="4" y="4"/>
                  </a:cubicBezTo>
                  <a:cubicBezTo>
                    <a:pt x="5" y="4"/>
                    <a:pt x="5" y="5"/>
                    <a:pt x="6" y="4"/>
                  </a:cubicBezTo>
                  <a:close/>
                </a:path>
              </a:pathLst>
            </a:custGeom>
            <a:solidFill>
              <a:schemeClr val="accent3"/>
            </a:solidFill>
            <a:ln w="3175" cmpd="sng">
              <a:solidFill>
                <a:srgbClr val="FFFFFF"/>
              </a:solid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C9DD03"/>
                </a:solidFill>
                <a:effectLst/>
                <a:uLnTx/>
                <a:uFillTx/>
                <a:latin typeface="Verdana"/>
                <a:ea typeface="+mn-ea"/>
                <a:cs typeface="+mn-cs"/>
              </a:endParaRPr>
            </a:p>
          </p:txBody>
        </p:sp>
      </p:grpSp>
      <p:sp>
        <p:nvSpPr>
          <p:cNvPr id="59" name="Down Arrow 58"/>
          <p:cNvSpPr/>
          <p:nvPr/>
        </p:nvSpPr>
        <p:spPr bwMode="gray">
          <a:xfrm>
            <a:off x="6082858" y="1645716"/>
            <a:ext cx="256610" cy="395143"/>
          </a:xfrm>
          <a:prstGeom prst="downArrow">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NZ" sz="1600" b="1"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61" name="Left Arrow 60"/>
          <p:cNvSpPr/>
          <p:nvPr/>
        </p:nvSpPr>
        <p:spPr bwMode="gray">
          <a:xfrm>
            <a:off x="3887537" y="5867913"/>
            <a:ext cx="547847" cy="255032"/>
          </a:xfrm>
          <a:prstGeom prst="leftArrow">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NZ" sz="1600" b="1" i="0" u="none" strike="noStrike" kern="1200" cap="none" spc="0" normalizeH="0" baseline="0" noProof="0" dirty="0" smtClean="0">
              <a:ln>
                <a:noFill/>
              </a:ln>
              <a:solidFill>
                <a:prstClr val="white"/>
              </a:solidFill>
              <a:effectLst/>
              <a:uLnTx/>
              <a:uFillTx/>
              <a:latin typeface="Verdana"/>
              <a:ea typeface="+mn-ea"/>
              <a:cs typeface="+mn-cs"/>
            </a:endParaRPr>
          </a:p>
        </p:txBody>
      </p:sp>
      <p:pic>
        <p:nvPicPr>
          <p:cNvPr id="62" name="Picture 61"/>
          <p:cNvPicPr>
            <a:picLocks noChangeAspect="1"/>
          </p:cNvPicPr>
          <p:nvPr/>
        </p:nvPicPr>
        <p:blipFill>
          <a:blip r:embed="rId4"/>
          <a:stretch>
            <a:fillRect/>
          </a:stretch>
        </p:blipFill>
        <p:spPr>
          <a:xfrm>
            <a:off x="5859677" y="3592144"/>
            <a:ext cx="548688" cy="249958"/>
          </a:xfrm>
          <a:prstGeom prst="rect">
            <a:avLst/>
          </a:prstGeom>
        </p:spPr>
      </p:pic>
      <p:sp>
        <p:nvSpPr>
          <p:cNvPr id="63" name="Right Arrow 62"/>
          <p:cNvSpPr/>
          <p:nvPr/>
        </p:nvSpPr>
        <p:spPr bwMode="gray">
          <a:xfrm>
            <a:off x="4542228" y="1527645"/>
            <a:ext cx="368792" cy="188915"/>
          </a:xfrm>
          <a:prstGeom prst="rightArrow">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NZ" sz="1600" b="1" i="0" u="none" strike="noStrike" kern="1200" cap="none" spc="0" normalizeH="0" baseline="0" noProof="0" dirty="0" smtClean="0">
              <a:ln>
                <a:noFill/>
              </a:ln>
              <a:solidFill>
                <a:prstClr val="white"/>
              </a:solidFill>
              <a:effectLst/>
              <a:uLnTx/>
              <a:uFillTx/>
              <a:latin typeface="Verdana"/>
              <a:ea typeface="+mn-ea"/>
              <a:cs typeface="+mn-cs"/>
            </a:endParaRPr>
          </a:p>
        </p:txBody>
      </p:sp>
      <p:pic>
        <p:nvPicPr>
          <p:cNvPr id="64" name="Picture 63"/>
          <p:cNvPicPr>
            <a:picLocks noChangeAspect="1"/>
          </p:cNvPicPr>
          <p:nvPr/>
        </p:nvPicPr>
        <p:blipFill>
          <a:blip r:embed="rId5"/>
          <a:stretch>
            <a:fillRect/>
          </a:stretch>
        </p:blipFill>
        <p:spPr>
          <a:xfrm>
            <a:off x="6771601" y="2288976"/>
            <a:ext cx="548688" cy="249958"/>
          </a:xfrm>
          <a:prstGeom prst="rect">
            <a:avLst/>
          </a:prstGeom>
        </p:spPr>
      </p:pic>
      <p:sp>
        <p:nvSpPr>
          <p:cNvPr id="65" name="TextBox 64"/>
          <p:cNvSpPr txBox="1"/>
          <p:nvPr/>
        </p:nvSpPr>
        <p:spPr>
          <a:xfrm>
            <a:off x="5965902" y="1190753"/>
            <a:ext cx="1209908" cy="307777"/>
          </a:xfrm>
          <a:prstGeom prst="rect">
            <a:avLst/>
          </a:prstGeom>
          <a:noFill/>
        </p:spPr>
        <p:txBody>
          <a:bodyPr wrap="square" lIns="0" tIns="0" rIns="0" bIns="0" rtlCol="0">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Bay of Plenty, 165</a:t>
            </a:r>
          </a:p>
        </p:txBody>
      </p:sp>
      <p:sp>
        <p:nvSpPr>
          <p:cNvPr id="66" name="TextBox 65"/>
          <p:cNvSpPr txBox="1"/>
          <p:nvPr/>
        </p:nvSpPr>
        <p:spPr>
          <a:xfrm>
            <a:off x="3133493" y="1521350"/>
            <a:ext cx="1333171" cy="307777"/>
          </a:xfrm>
          <a:prstGeom prst="rect">
            <a:avLst/>
          </a:prstGeom>
          <a:noFill/>
        </p:spPr>
        <p:txBody>
          <a:bodyPr wrap="square" lIns="0" tIns="0" rIns="0" bIns="0" rtlCol="0">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Auckland region, 96</a:t>
            </a:r>
          </a:p>
        </p:txBody>
      </p:sp>
      <p:sp>
        <p:nvSpPr>
          <p:cNvPr id="67" name="TextBox 66"/>
          <p:cNvSpPr txBox="1"/>
          <p:nvPr/>
        </p:nvSpPr>
        <p:spPr>
          <a:xfrm>
            <a:off x="7443438" y="2288977"/>
            <a:ext cx="1182029" cy="153888"/>
          </a:xfrm>
          <a:prstGeom prst="rect">
            <a:avLst/>
          </a:prstGeom>
          <a:noFill/>
        </p:spPr>
        <p:txBody>
          <a:bodyPr wrap="square" lIns="0" tIns="0" rIns="0" bIns="0" rtlCol="0">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Gisborne, 48</a:t>
            </a:r>
          </a:p>
        </p:txBody>
      </p:sp>
      <p:sp>
        <p:nvSpPr>
          <p:cNvPr id="68" name="TextBox 67"/>
          <p:cNvSpPr txBox="1"/>
          <p:nvPr/>
        </p:nvSpPr>
        <p:spPr>
          <a:xfrm>
            <a:off x="6552189" y="3667082"/>
            <a:ext cx="1108699" cy="307777"/>
          </a:xfrm>
          <a:prstGeom prst="rect">
            <a:avLst/>
          </a:prstGeom>
          <a:noFill/>
        </p:spPr>
        <p:txBody>
          <a:bodyPr wrap="square" lIns="0" tIns="0" rIns="0" bIns="0" rtlCol="0">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Wellington, 56</a:t>
            </a:r>
          </a:p>
        </p:txBody>
      </p:sp>
      <p:sp>
        <p:nvSpPr>
          <p:cNvPr id="69" name="TextBox 68"/>
          <p:cNvSpPr txBox="1"/>
          <p:nvPr/>
        </p:nvSpPr>
        <p:spPr>
          <a:xfrm>
            <a:off x="4550303" y="5867913"/>
            <a:ext cx="722593" cy="307777"/>
          </a:xfrm>
          <a:prstGeom prst="rect">
            <a:avLst/>
          </a:prstGeom>
          <a:noFill/>
        </p:spPr>
        <p:txBody>
          <a:bodyPr wrap="square" lIns="0" tIns="0" rIns="0" bIns="0" rtlCol="0">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Otago, 27</a:t>
            </a:r>
          </a:p>
        </p:txBody>
      </p:sp>
      <p:sp>
        <p:nvSpPr>
          <p:cNvPr id="70" name="Right Arrow 69"/>
          <p:cNvSpPr/>
          <p:nvPr/>
        </p:nvSpPr>
        <p:spPr bwMode="gray">
          <a:xfrm>
            <a:off x="4317687" y="2700475"/>
            <a:ext cx="368792" cy="188915"/>
          </a:xfrm>
          <a:prstGeom prst="rightArrow">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NZ" sz="1600" b="1"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72" name="Rectangle 71"/>
          <p:cNvSpPr/>
          <p:nvPr/>
        </p:nvSpPr>
        <p:spPr>
          <a:xfrm>
            <a:off x="2365219" y="2624655"/>
            <a:ext cx="2101446" cy="400110"/>
          </a:xfrm>
          <a:prstGeom prst="rect">
            <a:avLst/>
          </a:prstGeom>
        </p:spPr>
        <p:txBody>
          <a:bodyPr wrap="square">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Taranaki and Manawatu, 131</a:t>
            </a:r>
            <a:endParaRPr kumimoji="0" lang="en-NZ" sz="1000" b="0" i="0" u="none" strike="noStrike" kern="1200" cap="none" spc="0" normalizeH="0" baseline="0" noProof="0" dirty="0">
              <a:ln>
                <a:noFill/>
              </a:ln>
              <a:solidFill>
                <a:srgbClr val="313131"/>
              </a:solidFill>
              <a:effectLst/>
              <a:uLnTx/>
              <a:uFillTx/>
              <a:latin typeface="Verdana"/>
              <a:ea typeface="+mn-ea"/>
              <a:cs typeface="+mn-cs"/>
            </a:endParaRPr>
          </a:p>
        </p:txBody>
      </p:sp>
      <p:pic>
        <p:nvPicPr>
          <p:cNvPr id="74" name="Picture 73"/>
          <p:cNvPicPr>
            <a:picLocks noChangeAspect="1"/>
          </p:cNvPicPr>
          <p:nvPr/>
        </p:nvPicPr>
        <p:blipFill>
          <a:blip r:embed="rId5"/>
          <a:stretch>
            <a:fillRect/>
          </a:stretch>
        </p:blipFill>
        <p:spPr>
          <a:xfrm>
            <a:off x="4971002" y="484081"/>
            <a:ext cx="548688" cy="249958"/>
          </a:xfrm>
          <a:prstGeom prst="rect">
            <a:avLst/>
          </a:prstGeom>
        </p:spPr>
      </p:pic>
      <p:sp>
        <p:nvSpPr>
          <p:cNvPr id="75" name="TextBox 74"/>
          <p:cNvSpPr txBox="1"/>
          <p:nvPr/>
        </p:nvSpPr>
        <p:spPr>
          <a:xfrm>
            <a:off x="5691652" y="420932"/>
            <a:ext cx="1079949" cy="307777"/>
          </a:xfrm>
          <a:prstGeom prst="rect">
            <a:avLst/>
          </a:prstGeom>
          <a:noFill/>
        </p:spPr>
        <p:txBody>
          <a:bodyPr wrap="square" lIns="0" tIns="0" rIns="0" bIns="0" rtlCol="0">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Northland, 88</a:t>
            </a:r>
          </a:p>
        </p:txBody>
      </p:sp>
      <p:pic>
        <p:nvPicPr>
          <p:cNvPr id="76" name="Picture 75"/>
          <p:cNvPicPr>
            <a:picLocks noChangeAspect="1"/>
          </p:cNvPicPr>
          <p:nvPr/>
        </p:nvPicPr>
        <p:blipFill>
          <a:blip r:embed="rId4"/>
          <a:stretch>
            <a:fillRect/>
          </a:stretch>
        </p:blipFill>
        <p:spPr>
          <a:xfrm>
            <a:off x="4707311" y="4634998"/>
            <a:ext cx="548688" cy="249958"/>
          </a:xfrm>
          <a:prstGeom prst="rect">
            <a:avLst/>
          </a:prstGeom>
        </p:spPr>
      </p:pic>
      <p:sp>
        <p:nvSpPr>
          <p:cNvPr id="77" name="TextBox 76"/>
          <p:cNvSpPr txBox="1"/>
          <p:nvPr/>
        </p:nvSpPr>
        <p:spPr>
          <a:xfrm>
            <a:off x="5436620" y="4669891"/>
            <a:ext cx="1115570" cy="538609"/>
          </a:xfrm>
          <a:prstGeom prst="rect">
            <a:avLst/>
          </a:prstGeom>
          <a:noFill/>
        </p:spPr>
        <p:txBody>
          <a:bodyPr wrap="square" lIns="0" tIns="0" rIns="0" bIns="0" rtlCol="0">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Canterbury, 33</a:t>
            </a:r>
          </a:p>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endParaRPr kumimoji="0" lang="en-NZ" sz="1000" b="0" i="0" u="none" strike="noStrike" kern="1200" cap="none" spc="0" normalizeH="0" baseline="0" noProof="0" dirty="0" smtClean="0">
              <a:ln>
                <a:noFill/>
              </a:ln>
              <a:solidFill>
                <a:srgbClr val="313131"/>
              </a:solidFill>
              <a:effectLst/>
              <a:uLnTx/>
              <a:uFillTx/>
              <a:latin typeface="Verdana"/>
              <a:ea typeface="+mn-ea"/>
              <a:cs typeface="+mn-cs"/>
            </a:endParaRPr>
          </a:p>
        </p:txBody>
      </p:sp>
      <p:sp>
        <p:nvSpPr>
          <p:cNvPr id="78" name="Right Arrow 77"/>
          <p:cNvSpPr/>
          <p:nvPr/>
        </p:nvSpPr>
        <p:spPr bwMode="gray">
          <a:xfrm>
            <a:off x="4742739" y="2077063"/>
            <a:ext cx="368792" cy="188915"/>
          </a:xfrm>
          <a:prstGeom prst="rightArrow">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NZ" sz="1600" b="1"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79" name="TextBox 78"/>
          <p:cNvSpPr txBox="1"/>
          <p:nvPr/>
        </p:nvSpPr>
        <p:spPr>
          <a:xfrm>
            <a:off x="3644809" y="2115567"/>
            <a:ext cx="1178135" cy="153888"/>
          </a:xfrm>
          <a:prstGeom prst="rect">
            <a:avLst/>
          </a:prstGeom>
          <a:noFill/>
        </p:spPr>
        <p:txBody>
          <a:bodyPr wrap="square" lIns="0" tIns="0" rIns="0" bIns="0" rtlCol="0">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Waikato, 59</a:t>
            </a:r>
          </a:p>
        </p:txBody>
      </p:sp>
      <p:pic>
        <p:nvPicPr>
          <p:cNvPr id="81" name="Picture 80"/>
          <p:cNvPicPr>
            <a:picLocks noChangeAspect="1"/>
          </p:cNvPicPr>
          <p:nvPr/>
        </p:nvPicPr>
        <p:blipFill>
          <a:blip r:embed="rId5"/>
          <a:stretch>
            <a:fillRect/>
          </a:stretch>
        </p:blipFill>
        <p:spPr>
          <a:xfrm>
            <a:off x="6284311" y="2938194"/>
            <a:ext cx="548688" cy="249958"/>
          </a:xfrm>
          <a:prstGeom prst="rect">
            <a:avLst/>
          </a:prstGeom>
        </p:spPr>
      </p:pic>
      <p:sp>
        <p:nvSpPr>
          <p:cNvPr id="82" name="TextBox 81"/>
          <p:cNvSpPr txBox="1"/>
          <p:nvPr/>
        </p:nvSpPr>
        <p:spPr>
          <a:xfrm>
            <a:off x="7045945" y="2978029"/>
            <a:ext cx="1060992" cy="307777"/>
          </a:xfrm>
          <a:prstGeom prst="rect">
            <a:avLst/>
          </a:prstGeom>
          <a:noFill/>
        </p:spPr>
        <p:txBody>
          <a:bodyPr wrap="square" lIns="0" tIns="0" rIns="0" bIns="0" rtlCol="0">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Hawkes Bay, 66</a:t>
            </a:r>
          </a:p>
        </p:txBody>
      </p:sp>
      <p:sp>
        <p:nvSpPr>
          <p:cNvPr id="84" name="Down Arrow 83"/>
          <p:cNvSpPr/>
          <p:nvPr/>
        </p:nvSpPr>
        <p:spPr bwMode="gray">
          <a:xfrm>
            <a:off x="853068" y="2377754"/>
            <a:ext cx="1071351" cy="1289327"/>
          </a:xfrm>
          <a:prstGeom prst="downArrow">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NZ" sz="1600" b="1"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85" name="TextBox 84"/>
          <p:cNvSpPr txBox="1"/>
          <p:nvPr/>
        </p:nvSpPr>
        <p:spPr>
          <a:xfrm>
            <a:off x="211873" y="1640004"/>
            <a:ext cx="2046249" cy="461665"/>
          </a:xfrm>
          <a:prstGeom prst="rect">
            <a:avLst/>
          </a:prstGeom>
          <a:noFill/>
        </p:spPr>
        <p:txBody>
          <a:bodyPr wrap="square" lIns="0" tIns="0" rIns="0" bIns="0" rtlCol="0">
            <a:spAutoFit/>
          </a:bodyPr>
          <a:lstStyle/>
          <a:p>
            <a:pPr marL="203200" marR="0" lvl="0" indent="-203200" algn="ctr"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Remaining 186 Maori Charities have a nationwide reach</a:t>
            </a:r>
          </a:p>
        </p:txBody>
      </p:sp>
      <p:pic>
        <p:nvPicPr>
          <p:cNvPr id="2" name="Picture 1"/>
          <p:cNvPicPr>
            <a:picLocks noChangeAspect="1"/>
          </p:cNvPicPr>
          <p:nvPr/>
        </p:nvPicPr>
        <p:blipFill>
          <a:blip r:embed="rId6"/>
          <a:stretch>
            <a:fillRect/>
          </a:stretch>
        </p:blipFill>
        <p:spPr>
          <a:xfrm>
            <a:off x="3776547" y="3550556"/>
            <a:ext cx="371888" cy="188992"/>
          </a:xfrm>
          <a:prstGeom prst="rect">
            <a:avLst/>
          </a:prstGeom>
        </p:spPr>
      </p:pic>
      <p:sp>
        <p:nvSpPr>
          <p:cNvPr id="80" name="Rectangle 79"/>
          <p:cNvSpPr/>
          <p:nvPr/>
        </p:nvSpPr>
        <p:spPr>
          <a:xfrm>
            <a:off x="2296183" y="3424208"/>
            <a:ext cx="2101446" cy="246221"/>
          </a:xfrm>
          <a:prstGeom prst="rect">
            <a:avLst/>
          </a:prstGeom>
        </p:spPr>
        <p:txBody>
          <a:bodyPr wrap="square">
            <a:spAutoFit/>
          </a:bodyPr>
          <a:lstStyle/>
          <a:p>
            <a:pPr marL="203200" marR="0" lvl="0" indent="-203200" algn="l" defTabSz="914400" rtl="0" eaLnBrk="1" fontAlgn="auto" latinLnBrk="0" hangingPunct="1">
              <a:lnSpc>
                <a:spcPct val="100000"/>
              </a:lnSpc>
              <a:spcBef>
                <a:spcPts val="600"/>
              </a:spcBef>
              <a:spcAft>
                <a:spcPts val="0"/>
              </a:spcAft>
              <a:buClrTx/>
              <a:buSzPct val="100000"/>
              <a:buFont typeface="Arial"/>
              <a:buChar char="�"/>
              <a:tabLst/>
              <a:defRPr/>
            </a:pPr>
            <a:r>
              <a:rPr kumimoji="0" lang="en-NZ" sz="1000" b="0" i="0" u="none" strike="noStrike" kern="1200" cap="none" spc="0" normalizeH="0" baseline="0" noProof="0" dirty="0" smtClean="0">
                <a:ln>
                  <a:noFill/>
                </a:ln>
                <a:solidFill>
                  <a:srgbClr val="313131"/>
                </a:solidFill>
                <a:effectLst/>
                <a:uLnTx/>
                <a:uFillTx/>
                <a:latin typeface="Verdana"/>
                <a:ea typeface="+mn-ea"/>
                <a:cs typeface="+mn-cs"/>
              </a:rPr>
              <a:t>Nelson, 23</a:t>
            </a:r>
            <a:endParaRPr kumimoji="0" lang="en-NZ" sz="1000" b="0" i="0" u="none" strike="noStrike" kern="1200" cap="none" spc="0" normalizeH="0" baseline="0" noProof="0" dirty="0">
              <a:ln>
                <a:noFill/>
              </a:ln>
              <a:solidFill>
                <a:srgbClr val="313131"/>
              </a:solidFill>
              <a:effectLst/>
              <a:uLnTx/>
              <a:uFillTx/>
              <a:latin typeface="Verdana"/>
              <a:ea typeface="+mn-ea"/>
              <a:cs typeface="+mn-cs"/>
            </a:endParaRPr>
          </a:p>
        </p:txBody>
      </p:sp>
    </p:spTree>
    <p:extLst>
      <p:ext uri="{BB962C8B-B14F-4D97-AF65-F5344CB8AC3E}">
        <p14:creationId xmlns:p14="http://schemas.microsoft.com/office/powerpoint/2010/main" val="57338035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fault theme" id="{5A6E7C86-A245-4DCF-B7FA-3D304F2E5592}" vid="{687BCA11-9AC4-46C4-AC52-71CA1321DBEE}"/>
    </a:ext>
  </a:extLst>
</a:theme>
</file>

<file path=ppt/theme/theme3.xml><?xml version="1.0" encoding="utf-8"?>
<a:theme xmlns:a="http://schemas.openxmlformats.org/drawingml/2006/main" name="19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529</TotalTime>
  <Words>2134</Words>
  <Application>Microsoft Office PowerPoint</Application>
  <PresentationFormat>On-screen Show (4:3)</PresentationFormat>
  <Paragraphs>288</Paragraphs>
  <Slides>30</Slides>
  <Notes>17</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2" baseType="lpstr">
      <vt:lpstr>Arial</vt:lpstr>
      <vt:lpstr>Calibri</vt:lpstr>
      <vt:lpstr>Courier New</vt:lpstr>
      <vt:lpstr>Open Sans</vt:lpstr>
      <vt:lpstr>Times New Roman</vt:lpstr>
      <vt:lpstr>Verdana</vt:lpstr>
      <vt:lpstr>Wingdings</vt:lpstr>
      <vt:lpstr>Wingdings 2</vt:lpstr>
      <vt:lpstr>Office Theme</vt:lpstr>
      <vt:lpstr>Default theme</vt:lpstr>
      <vt:lpstr>19_Blank</vt:lpstr>
      <vt:lpstr>think-cell Slide</vt:lpstr>
      <vt:lpstr>PERSPECTIVE ON CHARITY LAW, ACCOUNTING AND REGULATION IN NEW ZEALAND  Session 10:  Charity Law and Accounting in Te Ao Māori  Presenters:   Damian Stone        Alex Wilson</vt:lpstr>
      <vt:lpstr>Introduction</vt:lpstr>
      <vt:lpstr>Māori Charities in Context  Background and Data</vt:lpstr>
      <vt:lpstr>Māori charities in context - Background and Data</vt:lpstr>
      <vt:lpstr>Māori charities in context - Background and Data</vt:lpstr>
      <vt:lpstr>Māori Charitable Entities</vt:lpstr>
      <vt:lpstr>Māori Charitable Entities</vt:lpstr>
      <vt:lpstr>PowerPoint Presentation</vt:lpstr>
      <vt:lpstr>Maori Charities by  Region of Operations</vt:lpstr>
      <vt:lpstr>PowerPoint Presentation</vt:lpstr>
      <vt:lpstr>Types of Māori charities </vt:lpstr>
      <vt:lpstr>Maori Land Trusts and Incorporations </vt:lpstr>
      <vt:lpstr>Types of Māori charities</vt:lpstr>
      <vt:lpstr>Types of Māori charities</vt:lpstr>
      <vt:lpstr>Case Study:  A closer look at Treaty settlement structures </vt:lpstr>
      <vt:lpstr>Case Study – A closer look at Treaty settlement structures</vt:lpstr>
      <vt:lpstr>Post Settlement Governance Entities </vt:lpstr>
      <vt:lpstr>PSGE – Example Structure </vt:lpstr>
      <vt:lpstr>PSGE - Landscape </vt:lpstr>
      <vt:lpstr>PowerPoint Presentation</vt:lpstr>
      <vt:lpstr>PSGE- Examples </vt:lpstr>
      <vt:lpstr>How Distributions are made </vt:lpstr>
      <vt:lpstr>The Future </vt:lpstr>
      <vt:lpstr>Māori Charities and Tax Reform</vt:lpstr>
      <vt:lpstr>Accounting Framework for  Public Benefit Entities (PBEs)</vt:lpstr>
      <vt:lpstr>Accounting Framework for  Public Benefit Entities (PBEs)</vt:lpstr>
      <vt:lpstr>Accounting Framework for  Public Benefit Entities (PBEs)</vt:lpstr>
      <vt:lpstr>Financial Reporting Changes</vt:lpstr>
      <vt:lpstr>Financial Reporting Changes</vt:lpstr>
      <vt:lpstr>The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Soraya Franklin</dc:creator>
  <cp:lastModifiedBy>Sara OHara</cp:lastModifiedBy>
  <cp:revision>25</cp:revision>
  <dcterms:created xsi:type="dcterms:W3CDTF">2014-08-28T12:15:14Z</dcterms:created>
  <dcterms:modified xsi:type="dcterms:W3CDTF">2018-04-26T23:21:25Z</dcterms:modified>
</cp:coreProperties>
</file>